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2"/>
  </p:notesMasterIdLst>
  <p:sldIdLst>
    <p:sldId id="256" r:id="rId5"/>
    <p:sldId id="1138" r:id="rId6"/>
    <p:sldId id="754" r:id="rId7"/>
    <p:sldId id="1117" r:id="rId8"/>
    <p:sldId id="1121" r:id="rId9"/>
    <p:sldId id="258" r:id="rId10"/>
    <p:sldId id="726" r:id="rId11"/>
    <p:sldId id="727" r:id="rId12"/>
    <p:sldId id="1122" r:id="rId13"/>
    <p:sldId id="1123" r:id="rId14"/>
    <p:sldId id="1126" r:id="rId15"/>
    <p:sldId id="1128" r:id="rId16"/>
    <p:sldId id="1129" r:id="rId17"/>
    <p:sldId id="1130" r:id="rId18"/>
    <p:sldId id="1131" r:id="rId19"/>
    <p:sldId id="1132" r:id="rId20"/>
    <p:sldId id="1133" r:id="rId21"/>
    <p:sldId id="1134" r:id="rId22"/>
    <p:sldId id="1135" r:id="rId23"/>
    <p:sldId id="1136" r:id="rId24"/>
    <p:sldId id="260" r:id="rId25"/>
    <p:sldId id="1139" r:id="rId26"/>
    <p:sldId id="1137" r:id="rId27"/>
    <p:sldId id="730" r:id="rId28"/>
    <p:sldId id="1118" r:id="rId29"/>
    <p:sldId id="1125" r:id="rId30"/>
    <p:sldId id="747" r:id="rId31"/>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CA6BC54-F60E-2CCA-2254-D136755AD034}" name="maire kerrin" initials="mk" userId="f9c4013a013c61cd" providerId="Windows Live"/>
  <p188:author id="{F4EBDD75-A075-F9A9-4D36-F2432E176B98}" name="Jordan Buxton" initials="JB" userId="S::j.buxton@workpsychologygroup.com::7fcabbc5-af52-4840-92be-65ac02fb019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Holmes Anne (Q30) North East SHA" initials="AH" lastIdx="4" clrIdx="0"/>
  <p:cmAuthor id="1" name="WPG1" initials="VA" lastIdx="23" clrIdx="1"/>
  <p:cmAuthor id="2" name="Safiatu Lopes" initials="SL" lastIdx="6" clrIdx="2"/>
  <p:cmAuthor id="3" name="Anna Rosselli" initials="AR" lastIdx="13" clrIdx="3">
    <p:extLst>
      <p:ext uri="{19B8F6BF-5375-455C-9EA6-DF929625EA0E}">
        <p15:presenceInfo xmlns:p15="http://schemas.microsoft.com/office/powerpoint/2012/main" userId="Anna Rosselli" providerId="None"/>
      </p:ext>
    </p:extLst>
  </p:cmAuthor>
  <p:cmAuthor id="4" name="Victoria Roe" initials="VR" lastIdx="6" clrIdx="4">
    <p:extLst>
      <p:ext uri="{19B8F6BF-5375-455C-9EA6-DF929625EA0E}">
        <p15:presenceInfo xmlns:p15="http://schemas.microsoft.com/office/powerpoint/2012/main" userId="Victoria Ro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6997"/>
    <a:srgbClr val="FFCF37"/>
    <a:srgbClr val="A2A5D4"/>
    <a:srgbClr val="9E9CBA"/>
    <a:srgbClr val="A0BFD6"/>
    <a:srgbClr val="262626"/>
    <a:srgbClr val="FFFF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7908" autoAdjust="0"/>
  </p:normalViewPr>
  <p:slideViewPr>
    <p:cSldViewPr snapToGrid="0">
      <p:cViewPr varScale="1">
        <p:scale>
          <a:sx n="43" d="100"/>
          <a:sy n="43" d="100"/>
        </p:scale>
        <p:origin x="1960" y="36"/>
      </p:cViewPr>
      <p:guideLst>
        <p:guide orient="horz" pos="2160"/>
        <p:guide pos="288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8/10/relationships/authors" Target="authors.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rdan Buxton" userId="7fcabbc5-af52-4840-92be-65ac02fb019a" providerId="ADAL" clId="{BF21C97B-05B7-4396-9853-5CFF6B1BD9FC}"/>
    <pc:docChg chg="modSld">
      <pc:chgData name="Jordan Buxton" userId="7fcabbc5-af52-4840-92be-65ac02fb019a" providerId="ADAL" clId="{BF21C97B-05B7-4396-9853-5CFF6B1BD9FC}" dt="2023-03-08T20:11:31.838" v="33" actId="20577"/>
      <pc:docMkLst>
        <pc:docMk/>
      </pc:docMkLst>
      <pc:sldChg chg="modNotesTx">
        <pc:chgData name="Jordan Buxton" userId="7fcabbc5-af52-4840-92be-65ac02fb019a" providerId="ADAL" clId="{BF21C97B-05B7-4396-9853-5CFF6B1BD9FC}" dt="2023-03-08T20:10:21.241" v="1" actId="6549"/>
        <pc:sldMkLst>
          <pc:docMk/>
          <pc:sldMk cId="0" sldId="256"/>
        </pc:sldMkLst>
      </pc:sldChg>
      <pc:sldChg chg="modNotesTx">
        <pc:chgData name="Jordan Buxton" userId="7fcabbc5-af52-4840-92be-65ac02fb019a" providerId="ADAL" clId="{BF21C97B-05B7-4396-9853-5CFF6B1BD9FC}" dt="2023-03-08T20:11:31.838" v="33" actId="20577"/>
        <pc:sldMkLst>
          <pc:docMk/>
          <pc:sldMk cId="3985235530" sldId="258"/>
        </pc:sldMkLst>
      </pc:sldChg>
      <pc:sldChg chg="modNotesTx">
        <pc:chgData name="Jordan Buxton" userId="7fcabbc5-af52-4840-92be-65ac02fb019a" providerId="ADAL" clId="{BF21C97B-05B7-4396-9853-5CFF6B1BD9FC}" dt="2023-03-08T20:11:02.570" v="27" actId="20577"/>
        <pc:sldMkLst>
          <pc:docMk/>
          <pc:sldMk cId="3209771947" sldId="260"/>
        </pc:sldMkLst>
      </pc:sldChg>
      <pc:sldChg chg="modNotesTx">
        <pc:chgData name="Jordan Buxton" userId="7fcabbc5-af52-4840-92be-65ac02fb019a" providerId="ADAL" clId="{BF21C97B-05B7-4396-9853-5CFF6B1BD9FC}" dt="2023-03-08T20:10:35.224" v="8" actId="20577"/>
        <pc:sldMkLst>
          <pc:docMk/>
          <pc:sldMk cId="2440131724" sldId="726"/>
        </pc:sldMkLst>
      </pc:sldChg>
      <pc:sldChg chg="modNotesTx">
        <pc:chgData name="Jordan Buxton" userId="7fcabbc5-af52-4840-92be-65ac02fb019a" providerId="ADAL" clId="{BF21C97B-05B7-4396-9853-5CFF6B1BD9FC}" dt="2023-03-08T20:10:37.025" v="10" actId="20577"/>
        <pc:sldMkLst>
          <pc:docMk/>
          <pc:sldMk cId="2822896358" sldId="727"/>
        </pc:sldMkLst>
      </pc:sldChg>
      <pc:sldChg chg="modNotesTx">
        <pc:chgData name="Jordan Buxton" userId="7fcabbc5-af52-4840-92be-65ac02fb019a" providerId="ADAL" clId="{BF21C97B-05B7-4396-9853-5CFF6B1BD9FC}" dt="2023-03-08T20:11:08.165" v="30" actId="20577"/>
        <pc:sldMkLst>
          <pc:docMk/>
          <pc:sldMk cId="4130961484" sldId="730"/>
        </pc:sldMkLst>
      </pc:sldChg>
      <pc:sldChg chg="modNotesTx">
        <pc:chgData name="Jordan Buxton" userId="7fcabbc5-af52-4840-92be-65ac02fb019a" providerId="ADAL" clId="{BF21C97B-05B7-4396-9853-5CFF6B1BD9FC}" dt="2023-03-08T20:10:27.253" v="4" actId="5793"/>
        <pc:sldMkLst>
          <pc:docMk/>
          <pc:sldMk cId="4126253959" sldId="754"/>
        </pc:sldMkLst>
      </pc:sldChg>
      <pc:sldChg chg="modNotesTx">
        <pc:chgData name="Jordan Buxton" userId="7fcabbc5-af52-4840-92be-65ac02fb019a" providerId="ADAL" clId="{BF21C97B-05B7-4396-9853-5CFF6B1BD9FC}" dt="2023-03-08T20:10:28.958" v="5" actId="6549"/>
        <pc:sldMkLst>
          <pc:docMk/>
          <pc:sldMk cId="1538347270" sldId="1117"/>
        </pc:sldMkLst>
      </pc:sldChg>
      <pc:sldChg chg="modNotesTx">
        <pc:chgData name="Jordan Buxton" userId="7fcabbc5-af52-4840-92be-65ac02fb019a" providerId="ADAL" clId="{BF21C97B-05B7-4396-9853-5CFF6B1BD9FC}" dt="2023-03-08T20:11:10.291" v="31" actId="20577"/>
        <pc:sldMkLst>
          <pc:docMk/>
          <pc:sldMk cId="247653432" sldId="1118"/>
        </pc:sldMkLst>
      </pc:sldChg>
      <pc:sldChg chg="modNotesTx">
        <pc:chgData name="Jordan Buxton" userId="7fcabbc5-af52-4840-92be-65ac02fb019a" providerId="ADAL" clId="{BF21C97B-05B7-4396-9853-5CFF6B1BD9FC}" dt="2023-03-08T20:10:31.823" v="7" actId="5793"/>
        <pc:sldMkLst>
          <pc:docMk/>
          <pc:sldMk cId="3035094018" sldId="1121"/>
        </pc:sldMkLst>
      </pc:sldChg>
      <pc:sldChg chg="modNotesTx">
        <pc:chgData name="Jordan Buxton" userId="7fcabbc5-af52-4840-92be-65ac02fb019a" providerId="ADAL" clId="{BF21C97B-05B7-4396-9853-5CFF6B1BD9FC}" dt="2023-03-08T20:10:39.465" v="12" actId="20577"/>
        <pc:sldMkLst>
          <pc:docMk/>
          <pc:sldMk cId="808125769" sldId="1122"/>
        </pc:sldMkLst>
      </pc:sldChg>
      <pc:sldChg chg="modNotesTx">
        <pc:chgData name="Jordan Buxton" userId="7fcabbc5-af52-4840-92be-65ac02fb019a" providerId="ADAL" clId="{BF21C97B-05B7-4396-9853-5CFF6B1BD9FC}" dt="2023-03-08T20:10:40.911" v="13" actId="20577"/>
        <pc:sldMkLst>
          <pc:docMk/>
          <pc:sldMk cId="3116304138" sldId="1123"/>
        </pc:sldMkLst>
      </pc:sldChg>
      <pc:sldChg chg="modNotesTx">
        <pc:chgData name="Jordan Buxton" userId="7fcabbc5-af52-4840-92be-65ac02fb019a" providerId="ADAL" clId="{BF21C97B-05B7-4396-9853-5CFF6B1BD9FC}" dt="2023-03-08T20:11:12.147" v="32" actId="20577"/>
        <pc:sldMkLst>
          <pc:docMk/>
          <pc:sldMk cId="2168627931" sldId="1125"/>
        </pc:sldMkLst>
      </pc:sldChg>
      <pc:sldChg chg="modNotesTx">
        <pc:chgData name="Jordan Buxton" userId="7fcabbc5-af52-4840-92be-65ac02fb019a" providerId="ADAL" clId="{BF21C97B-05B7-4396-9853-5CFF6B1BD9FC}" dt="2023-03-08T20:10:42.505" v="15" actId="20577"/>
        <pc:sldMkLst>
          <pc:docMk/>
          <pc:sldMk cId="2981955449" sldId="1126"/>
        </pc:sldMkLst>
      </pc:sldChg>
      <pc:sldChg chg="modNotesTx">
        <pc:chgData name="Jordan Buxton" userId="7fcabbc5-af52-4840-92be-65ac02fb019a" providerId="ADAL" clId="{BF21C97B-05B7-4396-9853-5CFF6B1BD9FC}" dt="2023-03-08T20:10:45.096" v="17" actId="20577"/>
        <pc:sldMkLst>
          <pc:docMk/>
          <pc:sldMk cId="3599407987" sldId="1128"/>
        </pc:sldMkLst>
      </pc:sldChg>
      <pc:sldChg chg="modNotesTx">
        <pc:chgData name="Jordan Buxton" userId="7fcabbc5-af52-4840-92be-65ac02fb019a" providerId="ADAL" clId="{BF21C97B-05B7-4396-9853-5CFF6B1BD9FC}" dt="2023-03-08T20:10:46.511" v="18" actId="20577"/>
        <pc:sldMkLst>
          <pc:docMk/>
          <pc:sldMk cId="282361899" sldId="1129"/>
        </pc:sldMkLst>
      </pc:sldChg>
      <pc:sldChg chg="modNotesTx">
        <pc:chgData name="Jordan Buxton" userId="7fcabbc5-af52-4840-92be-65ac02fb019a" providerId="ADAL" clId="{BF21C97B-05B7-4396-9853-5CFF6B1BD9FC}" dt="2023-03-08T20:10:49.304" v="19" actId="20577"/>
        <pc:sldMkLst>
          <pc:docMk/>
          <pc:sldMk cId="2771734240" sldId="1130"/>
        </pc:sldMkLst>
      </pc:sldChg>
      <pc:sldChg chg="modNotesTx">
        <pc:chgData name="Jordan Buxton" userId="7fcabbc5-af52-4840-92be-65ac02fb019a" providerId="ADAL" clId="{BF21C97B-05B7-4396-9853-5CFF6B1BD9FC}" dt="2023-03-08T20:10:50.987" v="20" actId="20577"/>
        <pc:sldMkLst>
          <pc:docMk/>
          <pc:sldMk cId="1945140228" sldId="1131"/>
        </pc:sldMkLst>
      </pc:sldChg>
      <pc:sldChg chg="modNotesTx">
        <pc:chgData name="Jordan Buxton" userId="7fcabbc5-af52-4840-92be-65ac02fb019a" providerId="ADAL" clId="{BF21C97B-05B7-4396-9853-5CFF6B1BD9FC}" dt="2023-03-08T20:10:53.113" v="21" actId="20577"/>
        <pc:sldMkLst>
          <pc:docMk/>
          <pc:sldMk cId="1883721067" sldId="1132"/>
        </pc:sldMkLst>
      </pc:sldChg>
      <pc:sldChg chg="modNotesTx">
        <pc:chgData name="Jordan Buxton" userId="7fcabbc5-af52-4840-92be-65ac02fb019a" providerId="ADAL" clId="{BF21C97B-05B7-4396-9853-5CFF6B1BD9FC}" dt="2023-03-08T20:10:54.782" v="22" actId="20577"/>
        <pc:sldMkLst>
          <pc:docMk/>
          <pc:sldMk cId="4052143603" sldId="1133"/>
        </pc:sldMkLst>
      </pc:sldChg>
      <pc:sldChg chg="modNotesTx">
        <pc:chgData name="Jordan Buxton" userId="7fcabbc5-af52-4840-92be-65ac02fb019a" providerId="ADAL" clId="{BF21C97B-05B7-4396-9853-5CFF6B1BD9FC}" dt="2023-03-08T20:10:57.172" v="23" actId="20577"/>
        <pc:sldMkLst>
          <pc:docMk/>
          <pc:sldMk cId="2759101851" sldId="1134"/>
        </pc:sldMkLst>
      </pc:sldChg>
      <pc:sldChg chg="modNotesTx">
        <pc:chgData name="Jordan Buxton" userId="7fcabbc5-af52-4840-92be-65ac02fb019a" providerId="ADAL" clId="{BF21C97B-05B7-4396-9853-5CFF6B1BD9FC}" dt="2023-03-08T20:10:59.501" v="25" actId="5793"/>
        <pc:sldMkLst>
          <pc:docMk/>
          <pc:sldMk cId="240503264" sldId="1135"/>
        </pc:sldMkLst>
      </pc:sldChg>
      <pc:sldChg chg="modNotesTx">
        <pc:chgData name="Jordan Buxton" userId="7fcabbc5-af52-4840-92be-65ac02fb019a" providerId="ADAL" clId="{BF21C97B-05B7-4396-9853-5CFF6B1BD9FC}" dt="2023-03-08T20:11:01.093" v="26" actId="20577"/>
        <pc:sldMkLst>
          <pc:docMk/>
          <pc:sldMk cId="4171044294" sldId="1136"/>
        </pc:sldMkLst>
      </pc:sldChg>
      <pc:sldChg chg="modNotesTx">
        <pc:chgData name="Jordan Buxton" userId="7fcabbc5-af52-4840-92be-65ac02fb019a" providerId="ADAL" clId="{BF21C97B-05B7-4396-9853-5CFF6B1BD9FC}" dt="2023-03-08T20:11:05.678" v="29" actId="20577"/>
        <pc:sldMkLst>
          <pc:docMk/>
          <pc:sldMk cId="3847798486" sldId="1137"/>
        </pc:sldMkLst>
      </pc:sldChg>
      <pc:sldChg chg="modNotesTx">
        <pc:chgData name="Jordan Buxton" userId="7fcabbc5-af52-4840-92be-65ac02fb019a" providerId="ADAL" clId="{BF21C97B-05B7-4396-9853-5CFF6B1BD9FC}" dt="2023-03-08T20:10:23.619" v="2" actId="6549"/>
        <pc:sldMkLst>
          <pc:docMk/>
          <pc:sldMk cId="805952011" sldId="1138"/>
        </pc:sldMkLst>
      </pc:sldChg>
      <pc:sldChg chg="modNotesTx">
        <pc:chgData name="Jordan Buxton" userId="7fcabbc5-af52-4840-92be-65ac02fb019a" providerId="ADAL" clId="{BF21C97B-05B7-4396-9853-5CFF6B1BD9FC}" dt="2023-03-08T20:11:04.107" v="28" actId="20577"/>
        <pc:sldMkLst>
          <pc:docMk/>
          <pc:sldMk cId="1534157621" sldId="1139"/>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DEE207-25E6-43F2-9EEC-72B704E2CCDE}" type="doc">
      <dgm:prSet loTypeId="urn:microsoft.com/office/officeart/2008/layout/VerticalCurvedList" loCatId="list" qsTypeId="urn:microsoft.com/office/officeart/2005/8/quickstyle/simple1" qsCatId="simple" csTypeId="urn:microsoft.com/office/officeart/2005/8/colors/accent1_4" csCatId="accent1" phldr="1"/>
      <dgm:spPr/>
      <dgm:t>
        <a:bodyPr/>
        <a:lstStyle/>
        <a:p>
          <a:endParaRPr lang="en-GB"/>
        </a:p>
      </dgm:t>
    </dgm:pt>
    <dgm:pt modelId="{5EC81085-B758-4BFE-9EC3-F7661E98CA3F}">
      <dgm:prSet phldrT="[Text]" custT="1"/>
      <dgm:spPr/>
      <dgm:t>
        <a:bodyPr/>
        <a:lstStyle/>
        <a:p>
          <a:r>
            <a:rPr lang="en-US" sz="1400" dirty="0"/>
            <a:t>This seeks to build on previous research from the GMC which focused on quantitative analysis, along with literature reviews, and numerous pieces of research by Kath Woolf to understand DA.</a:t>
          </a:r>
          <a:endParaRPr lang="en-GB" sz="1400" b="1" i="1" dirty="0"/>
        </a:p>
      </dgm:t>
    </dgm:pt>
    <dgm:pt modelId="{B0B8FCDB-FBFE-4301-A5C8-13E9AEB2BE45}" type="parTrans" cxnId="{FD26D9F1-6E58-46B3-9964-37E911533B5E}">
      <dgm:prSet/>
      <dgm:spPr/>
      <dgm:t>
        <a:bodyPr/>
        <a:lstStyle/>
        <a:p>
          <a:endParaRPr lang="en-GB" sz="1200"/>
        </a:p>
      </dgm:t>
    </dgm:pt>
    <dgm:pt modelId="{4EFE72DB-4E4F-48D5-9AF3-209FF2BC5698}" type="sibTrans" cxnId="{FD26D9F1-6E58-46B3-9964-37E911533B5E}">
      <dgm:prSet/>
      <dgm:spPr/>
      <dgm:t>
        <a:bodyPr/>
        <a:lstStyle/>
        <a:p>
          <a:endParaRPr lang="en-GB" sz="1200"/>
        </a:p>
      </dgm:t>
    </dgm:pt>
    <dgm:pt modelId="{9A699EA9-A87A-4CE5-B83B-462A7B79A456}">
      <dgm:prSet phldrT="[Text]" custT="1"/>
      <dgm:spPr>
        <a:solidFill>
          <a:schemeClr val="accent1"/>
        </a:solidFill>
      </dgm:spPr>
      <dgm:t>
        <a:bodyPr/>
        <a:lstStyle/>
        <a:p>
          <a:r>
            <a:rPr lang="en-US" sz="1400" dirty="0"/>
            <a:t>Present key findings from a project with the GMC titled </a:t>
          </a:r>
          <a:r>
            <a:rPr lang="en-US" sz="1400" b="1" i="1" dirty="0"/>
            <a:t>“What supported your success in training?” A qualitative exploration of the factors associated with an absence of an ethnic attainment gap in </a:t>
          </a:r>
          <a:r>
            <a:rPr lang="en-GB" sz="1400" b="1" i="1" dirty="0"/>
            <a:t>post-graduate specialty training</a:t>
          </a:r>
          <a:endParaRPr lang="en-GB" sz="1400" dirty="0"/>
        </a:p>
      </dgm:t>
    </dgm:pt>
    <dgm:pt modelId="{D6515A5A-5356-4D82-A3E4-F16358D019EC}" type="parTrans" cxnId="{343B6206-D3AC-4658-97A5-8B9CC9403D53}">
      <dgm:prSet/>
      <dgm:spPr/>
      <dgm:t>
        <a:bodyPr/>
        <a:lstStyle/>
        <a:p>
          <a:endParaRPr lang="en-GB" sz="1200"/>
        </a:p>
      </dgm:t>
    </dgm:pt>
    <dgm:pt modelId="{5ADB6ED9-25BD-4D15-A6A2-31A3E7DBE29B}" type="sibTrans" cxnId="{343B6206-D3AC-4658-97A5-8B9CC9403D53}">
      <dgm:prSet/>
      <dgm:spPr/>
      <dgm:t>
        <a:bodyPr/>
        <a:lstStyle/>
        <a:p>
          <a:endParaRPr lang="en-GB" sz="1200"/>
        </a:p>
      </dgm:t>
    </dgm:pt>
    <dgm:pt modelId="{B6413DEA-81C9-45DF-BD1B-640F925BEAB8}">
      <dgm:prSet phldrT="[Text]" custT="1"/>
      <dgm:spPr/>
      <dgm:t>
        <a:bodyPr/>
        <a:lstStyle/>
        <a:p>
          <a:r>
            <a:rPr lang="en-US" sz="1400" kern="1200" dirty="0"/>
            <a:t>Explore the causality behind DA to investigate what causes the </a:t>
          </a:r>
          <a:r>
            <a:rPr lang="en-US" sz="1400" kern="1200" dirty="0">
              <a:solidFill>
                <a:prstClr val="white"/>
              </a:solidFill>
              <a:latin typeface="Arial"/>
              <a:ea typeface="+mn-ea"/>
              <a:cs typeface="+mn-cs"/>
            </a:rPr>
            <a:t>success of trainees in specialties or locations that do not demonstrate DA.</a:t>
          </a:r>
          <a:endParaRPr lang="en-GB" sz="1400" kern="1200" dirty="0">
            <a:solidFill>
              <a:prstClr val="white"/>
            </a:solidFill>
            <a:latin typeface="Arial"/>
            <a:ea typeface="+mn-ea"/>
            <a:cs typeface="+mn-cs"/>
          </a:endParaRPr>
        </a:p>
      </dgm:t>
    </dgm:pt>
    <dgm:pt modelId="{265EED73-66DD-4B83-A2E9-AA546C60F34B}" type="parTrans" cxnId="{550B3077-757B-4D35-ACFA-A7FA7D9165C0}">
      <dgm:prSet/>
      <dgm:spPr/>
      <dgm:t>
        <a:bodyPr/>
        <a:lstStyle/>
        <a:p>
          <a:endParaRPr lang="en-GB" sz="1200"/>
        </a:p>
      </dgm:t>
    </dgm:pt>
    <dgm:pt modelId="{8AAA08E8-2739-4F0B-9544-312797D482AE}" type="sibTrans" cxnId="{550B3077-757B-4D35-ACFA-A7FA7D9165C0}">
      <dgm:prSet/>
      <dgm:spPr/>
      <dgm:t>
        <a:bodyPr/>
        <a:lstStyle/>
        <a:p>
          <a:endParaRPr lang="en-GB" sz="1200"/>
        </a:p>
      </dgm:t>
    </dgm:pt>
    <dgm:pt modelId="{4A4FA95A-98B6-46F6-BBFC-AC24C6CDBB84}" type="pres">
      <dgm:prSet presAssocID="{9CDEE207-25E6-43F2-9EEC-72B704E2CCDE}" presName="Name0" presStyleCnt="0">
        <dgm:presLayoutVars>
          <dgm:chMax val="7"/>
          <dgm:chPref val="7"/>
          <dgm:dir/>
        </dgm:presLayoutVars>
      </dgm:prSet>
      <dgm:spPr/>
    </dgm:pt>
    <dgm:pt modelId="{D2B114AF-AC24-4588-B3AC-A24D1A42F611}" type="pres">
      <dgm:prSet presAssocID="{9CDEE207-25E6-43F2-9EEC-72B704E2CCDE}" presName="Name1" presStyleCnt="0"/>
      <dgm:spPr/>
    </dgm:pt>
    <dgm:pt modelId="{A3FE3A10-6F93-4586-AD30-32BD0DC0E284}" type="pres">
      <dgm:prSet presAssocID="{9CDEE207-25E6-43F2-9EEC-72B704E2CCDE}" presName="cycle" presStyleCnt="0"/>
      <dgm:spPr/>
    </dgm:pt>
    <dgm:pt modelId="{0C6903BE-4266-4136-9FF0-71ABAA7C71A3}" type="pres">
      <dgm:prSet presAssocID="{9CDEE207-25E6-43F2-9EEC-72B704E2CCDE}" presName="srcNode" presStyleLbl="node1" presStyleIdx="0" presStyleCnt="3"/>
      <dgm:spPr/>
    </dgm:pt>
    <dgm:pt modelId="{5D5B3EF9-9A71-4DFC-8BBD-6C98742E7079}" type="pres">
      <dgm:prSet presAssocID="{9CDEE207-25E6-43F2-9EEC-72B704E2CCDE}" presName="conn" presStyleLbl="parChTrans1D2" presStyleIdx="0" presStyleCnt="1"/>
      <dgm:spPr/>
    </dgm:pt>
    <dgm:pt modelId="{2A9AC5D0-B4C0-45D4-B600-D03E32ADC651}" type="pres">
      <dgm:prSet presAssocID="{9CDEE207-25E6-43F2-9EEC-72B704E2CCDE}" presName="extraNode" presStyleLbl="node1" presStyleIdx="0" presStyleCnt="3"/>
      <dgm:spPr/>
    </dgm:pt>
    <dgm:pt modelId="{57659667-BD3F-417A-A526-1D6D46F20F58}" type="pres">
      <dgm:prSet presAssocID="{9CDEE207-25E6-43F2-9EEC-72B704E2CCDE}" presName="dstNode" presStyleLbl="node1" presStyleIdx="0" presStyleCnt="3"/>
      <dgm:spPr/>
    </dgm:pt>
    <dgm:pt modelId="{E45A5C3B-46C7-42B9-BB66-038626A92F7E}" type="pres">
      <dgm:prSet presAssocID="{5EC81085-B758-4BFE-9EC3-F7661E98CA3F}" presName="text_1" presStyleLbl="node1" presStyleIdx="0" presStyleCnt="3">
        <dgm:presLayoutVars>
          <dgm:bulletEnabled val="1"/>
        </dgm:presLayoutVars>
      </dgm:prSet>
      <dgm:spPr/>
    </dgm:pt>
    <dgm:pt modelId="{6A496031-0AA0-495F-B2DF-55A7C0A47157}" type="pres">
      <dgm:prSet presAssocID="{5EC81085-B758-4BFE-9EC3-F7661E98CA3F}" presName="accent_1" presStyleCnt="0"/>
      <dgm:spPr/>
    </dgm:pt>
    <dgm:pt modelId="{62331E47-A5D0-422C-AB8A-1C599224E217}" type="pres">
      <dgm:prSet presAssocID="{5EC81085-B758-4BFE-9EC3-F7661E98CA3F}" presName="accentRepeatNode" presStyleLbl="solidFgAcc1" presStyleIdx="0" presStyleCnt="3"/>
      <dgm:spPr/>
    </dgm:pt>
    <dgm:pt modelId="{731ECB7F-47FE-4EFC-8C3D-A1D2E3BFB12B}" type="pres">
      <dgm:prSet presAssocID="{9A699EA9-A87A-4CE5-B83B-462A7B79A456}" presName="text_2" presStyleLbl="node1" presStyleIdx="1" presStyleCnt="3">
        <dgm:presLayoutVars>
          <dgm:bulletEnabled val="1"/>
        </dgm:presLayoutVars>
      </dgm:prSet>
      <dgm:spPr/>
    </dgm:pt>
    <dgm:pt modelId="{E0A2A1B2-286A-4DBB-82E5-D362A7FDAA55}" type="pres">
      <dgm:prSet presAssocID="{9A699EA9-A87A-4CE5-B83B-462A7B79A456}" presName="accent_2" presStyleCnt="0"/>
      <dgm:spPr/>
    </dgm:pt>
    <dgm:pt modelId="{74184B44-BEFA-4345-AA32-924C60C32B0A}" type="pres">
      <dgm:prSet presAssocID="{9A699EA9-A87A-4CE5-B83B-462A7B79A456}" presName="accentRepeatNode" presStyleLbl="solidFgAcc1" presStyleIdx="1" presStyleCnt="3"/>
      <dgm:spPr/>
    </dgm:pt>
    <dgm:pt modelId="{0700ABC5-8345-4A3B-8777-D52A2C5B83F9}" type="pres">
      <dgm:prSet presAssocID="{B6413DEA-81C9-45DF-BD1B-640F925BEAB8}" presName="text_3" presStyleLbl="node1" presStyleIdx="2" presStyleCnt="3">
        <dgm:presLayoutVars>
          <dgm:bulletEnabled val="1"/>
        </dgm:presLayoutVars>
      </dgm:prSet>
      <dgm:spPr/>
    </dgm:pt>
    <dgm:pt modelId="{8DE2D553-D943-48D7-B69A-B7CEA647D603}" type="pres">
      <dgm:prSet presAssocID="{B6413DEA-81C9-45DF-BD1B-640F925BEAB8}" presName="accent_3" presStyleCnt="0"/>
      <dgm:spPr/>
    </dgm:pt>
    <dgm:pt modelId="{C15CD98E-7183-43D0-9E46-96131C05AC10}" type="pres">
      <dgm:prSet presAssocID="{B6413DEA-81C9-45DF-BD1B-640F925BEAB8}" presName="accentRepeatNode" presStyleLbl="solidFgAcc1" presStyleIdx="2" presStyleCnt="3"/>
      <dgm:spPr/>
    </dgm:pt>
  </dgm:ptLst>
  <dgm:cxnLst>
    <dgm:cxn modelId="{343B6206-D3AC-4658-97A5-8B9CC9403D53}" srcId="{9CDEE207-25E6-43F2-9EEC-72B704E2CCDE}" destId="{9A699EA9-A87A-4CE5-B83B-462A7B79A456}" srcOrd="1" destOrd="0" parTransId="{D6515A5A-5356-4D82-A3E4-F16358D019EC}" sibTransId="{5ADB6ED9-25BD-4D15-A6A2-31A3E7DBE29B}"/>
    <dgm:cxn modelId="{0047C833-35A0-4D3D-BB28-7D93A3DF6317}" type="presOf" srcId="{9A699EA9-A87A-4CE5-B83B-462A7B79A456}" destId="{731ECB7F-47FE-4EFC-8C3D-A1D2E3BFB12B}" srcOrd="0" destOrd="0" presId="urn:microsoft.com/office/officeart/2008/layout/VerticalCurvedList"/>
    <dgm:cxn modelId="{550B3077-757B-4D35-ACFA-A7FA7D9165C0}" srcId="{9CDEE207-25E6-43F2-9EEC-72B704E2CCDE}" destId="{B6413DEA-81C9-45DF-BD1B-640F925BEAB8}" srcOrd="2" destOrd="0" parTransId="{265EED73-66DD-4B83-A2E9-AA546C60F34B}" sibTransId="{8AAA08E8-2739-4F0B-9544-312797D482AE}"/>
    <dgm:cxn modelId="{10FC6F8E-98C4-4904-A0A3-4FA135A89DA0}" type="presOf" srcId="{4EFE72DB-4E4F-48D5-9AF3-209FF2BC5698}" destId="{5D5B3EF9-9A71-4DFC-8BBD-6C98742E7079}" srcOrd="0" destOrd="0" presId="urn:microsoft.com/office/officeart/2008/layout/VerticalCurvedList"/>
    <dgm:cxn modelId="{A0492F9C-5A46-4B82-A41B-9E7C573F3DA3}" type="presOf" srcId="{5EC81085-B758-4BFE-9EC3-F7661E98CA3F}" destId="{E45A5C3B-46C7-42B9-BB66-038626A92F7E}" srcOrd="0" destOrd="0" presId="urn:microsoft.com/office/officeart/2008/layout/VerticalCurvedList"/>
    <dgm:cxn modelId="{F14CB8DF-88FF-4718-8542-3D0FCD02C7D6}" type="presOf" srcId="{9CDEE207-25E6-43F2-9EEC-72B704E2CCDE}" destId="{4A4FA95A-98B6-46F6-BBFC-AC24C6CDBB84}" srcOrd="0" destOrd="0" presId="urn:microsoft.com/office/officeart/2008/layout/VerticalCurvedList"/>
    <dgm:cxn modelId="{FD26D9F1-6E58-46B3-9964-37E911533B5E}" srcId="{9CDEE207-25E6-43F2-9EEC-72B704E2CCDE}" destId="{5EC81085-B758-4BFE-9EC3-F7661E98CA3F}" srcOrd="0" destOrd="0" parTransId="{B0B8FCDB-FBFE-4301-A5C8-13E9AEB2BE45}" sibTransId="{4EFE72DB-4E4F-48D5-9AF3-209FF2BC5698}"/>
    <dgm:cxn modelId="{8B45A1FB-E008-4F96-BB1F-C8BCA16A24A7}" type="presOf" srcId="{B6413DEA-81C9-45DF-BD1B-640F925BEAB8}" destId="{0700ABC5-8345-4A3B-8777-D52A2C5B83F9}" srcOrd="0" destOrd="0" presId="urn:microsoft.com/office/officeart/2008/layout/VerticalCurvedList"/>
    <dgm:cxn modelId="{F5CD5AE9-18D4-4D77-A36C-3EEC2D804BF3}" type="presParOf" srcId="{4A4FA95A-98B6-46F6-BBFC-AC24C6CDBB84}" destId="{D2B114AF-AC24-4588-B3AC-A24D1A42F611}" srcOrd="0" destOrd="0" presId="urn:microsoft.com/office/officeart/2008/layout/VerticalCurvedList"/>
    <dgm:cxn modelId="{0661D3E0-4658-47D1-A516-0C1D8E25D8EB}" type="presParOf" srcId="{D2B114AF-AC24-4588-B3AC-A24D1A42F611}" destId="{A3FE3A10-6F93-4586-AD30-32BD0DC0E284}" srcOrd="0" destOrd="0" presId="urn:microsoft.com/office/officeart/2008/layout/VerticalCurvedList"/>
    <dgm:cxn modelId="{963E6DBB-AFAC-453B-8AAA-8A96705C9B29}" type="presParOf" srcId="{A3FE3A10-6F93-4586-AD30-32BD0DC0E284}" destId="{0C6903BE-4266-4136-9FF0-71ABAA7C71A3}" srcOrd="0" destOrd="0" presId="urn:microsoft.com/office/officeart/2008/layout/VerticalCurvedList"/>
    <dgm:cxn modelId="{D98EB7EE-5DC0-4CE4-B650-BF65E9DDB4F9}" type="presParOf" srcId="{A3FE3A10-6F93-4586-AD30-32BD0DC0E284}" destId="{5D5B3EF9-9A71-4DFC-8BBD-6C98742E7079}" srcOrd="1" destOrd="0" presId="urn:microsoft.com/office/officeart/2008/layout/VerticalCurvedList"/>
    <dgm:cxn modelId="{B65597C1-F597-48DE-BEBB-4F427961FE13}" type="presParOf" srcId="{A3FE3A10-6F93-4586-AD30-32BD0DC0E284}" destId="{2A9AC5D0-B4C0-45D4-B600-D03E32ADC651}" srcOrd="2" destOrd="0" presId="urn:microsoft.com/office/officeart/2008/layout/VerticalCurvedList"/>
    <dgm:cxn modelId="{9AB54C2E-D216-4140-B76D-4400F768A446}" type="presParOf" srcId="{A3FE3A10-6F93-4586-AD30-32BD0DC0E284}" destId="{57659667-BD3F-417A-A526-1D6D46F20F58}" srcOrd="3" destOrd="0" presId="urn:microsoft.com/office/officeart/2008/layout/VerticalCurvedList"/>
    <dgm:cxn modelId="{98A34DAC-291B-4F8A-B1D8-612A683EA0A7}" type="presParOf" srcId="{D2B114AF-AC24-4588-B3AC-A24D1A42F611}" destId="{E45A5C3B-46C7-42B9-BB66-038626A92F7E}" srcOrd="1" destOrd="0" presId="urn:microsoft.com/office/officeart/2008/layout/VerticalCurvedList"/>
    <dgm:cxn modelId="{04A30BC3-8F6D-4F23-B0FE-772BACF06E10}" type="presParOf" srcId="{D2B114AF-AC24-4588-B3AC-A24D1A42F611}" destId="{6A496031-0AA0-495F-B2DF-55A7C0A47157}" srcOrd="2" destOrd="0" presId="urn:microsoft.com/office/officeart/2008/layout/VerticalCurvedList"/>
    <dgm:cxn modelId="{AD6BB34D-AF21-4489-BE76-46A88BC45D5B}" type="presParOf" srcId="{6A496031-0AA0-495F-B2DF-55A7C0A47157}" destId="{62331E47-A5D0-422C-AB8A-1C599224E217}" srcOrd="0" destOrd="0" presId="urn:microsoft.com/office/officeart/2008/layout/VerticalCurvedList"/>
    <dgm:cxn modelId="{0E14208D-1DDC-4AD2-ADEE-2C4A151C992A}" type="presParOf" srcId="{D2B114AF-AC24-4588-B3AC-A24D1A42F611}" destId="{731ECB7F-47FE-4EFC-8C3D-A1D2E3BFB12B}" srcOrd="3" destOrd="0" presId="urn:microsoft.com/office/officeart/2008/layout/VerticalCurvedList"/>
    <dgm:cxn modelId="{CE7305AF-F355-47C8-88E3-B7EEE719C61F}" type="presParOf" srcId="{D2B114AF-AC24-4588-B3AC-A24D1A42F611}" destId="{E0A2A1B2-286A-4DBB-82E5-D362A7FDAA55}" srcOrd="4" destOrd="0" presId="urn:microsoft.com/office/officeart/2008/layout/VerticalCurvedList"/>
    <dgm:cxn modelId="{BB7FF139-9DA0-4DD5-9755-E23B9C0B77CD}" type="presParOf" srcId="{E0A2A1B2-286A-4DBB-82E5-D362A7FDAA55}" destId="{74184B44-BEFA-4345-AA32-924C60C32B0A}" srcOrd="0" destOrd="0" presId="urn:microsoft.com/office/officeart/2008/layout/VerticalCurvedList"/>
    <dgm:cxn modelId="{ED253427-A8ED-4782-BA27-6F90E23A21DF}" type="presParOf" srcId="{D2B114AF-AC24-4588-B3AC-A24D1A42F611}" destId="{0700ABC5-8345-4A3B-8777-D52A2C5B83F9}" srcOrd="5" destOrd="0" presId="urn:microsoft.com/office/officeart/2008/layout/VerticalCurvedList"/>
    <dgm:cxn modelId="{E28CA19C-A086-4A66-9138-12A9C03225FF}" type="presParOf" srcId="{D2B114AF-AC24-4588-B3AC-A24D1A42F611}" destId="{8DE2D553-D943-48D7-B69A-B7CEA647D603}" srcOrd="6" destOrd="0" presId="urn:microsoft.com/office/officeart/2008/layout/VerticalCurvedList"/>
    <dgm:cxn modelId="{F19B9FDA-080C-4299-80B3-4D77E950F905}" type="presParOf" srcId="{8DE2D553-D943-48D7-B69A-B7CEA647D603}" destId="{C15CD98E-7183-43D0-9E46-96131C05AC1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5F29C7-75F9-4C0B-B88D-D0CF9512200A}" type="doc">
      <dgm:prSet loTypeId="urn:microsoft.com/office/officeart/2005/8/layout/vList5" loCatId="list" qsTypeId="urn:microsoft.com/office/officeart/2005/8/quickstyle/3d4" qsCatId="3D" csTypeId="urn:microsoft.com/office/officeart/2005/8/colors/accent1_2" csCatId="accent1" phldr="1"/>
      <dgm:spPr/>
      <dgm:t>
        <a:bodyPr/>
        <a:lstStyle/>
        <a:p>
          <a:endParaRPr lang="en-GB"/>
        </a:p>
      </dgm:t>
    </dgm:pt>
    <dgm:pt modelId="{944750D2-40C0-4D96-BE0B-CF1F39BC2409}">
      <dgm:prSet phldrT="[Text]" custT="1"/>
      <dgm:spPr/>
      <dgm:t>
        <a:bodyPr/>
        <a:lstStyle/>
        <a:p>
          <a:r>
            <a:rPr lang="en-GB" sz="2800" dirty="0"/>
            <a:t>Trainee interviews (30)</a:t>
          </a:r>
        </a:p>
      </dgm:t>
    </dgm:pt>
    <dgm:pt modelId="{BD46FB42-81BA-4418-9B56-2A2DEAF996A6}" type="parTrans" cxnId="{8201974F-DE43-4759-A8C5-DC78A6A1C8AE}">
      <dgm:prSet/>
      <dgm:spPr/>
      <dgm:t>
        <a:bodyPr/>
        <a:lstStyle/>
        <a:p>
          <a:endParaRPr lang="en-GB"/>
        </a:p>
      </dgm:t>
    </dgm:pt>
    <dgm:pt modelId="{2468D33F-9400-4E8D-BFFA-087C21804EDE}" type="sibTrans" cxnId="{8201974F-DE43-4759-A8C5-DC78A6A1C8AE}">
      <dgm:prSet/>
      <dgm:spPr/>
      <dgm:t>
        <a:bodyPr/>
        <a:lstStyle/>
        <a:p>
          <a:endParaRPr lang="en-GB"/>
        </a:p>
      </dgm:t>
    </dgm:pt>
    <dgm:pt modelId="{46ADD45E-647E-483F-A71E-0A0EF71C3BEB}">
      <dgm:prSet phldrT="[Text]" custT="1"/>
      <dgm:spPr/>
      <dgm:t>
        <a:bodyPr/>
        <a:lstStyle/>
        <a:p>
          <a:r>
            <a:rPr lang="en-GB" sz="1800" dirty="0"/>
            <a:t>Trainees in latter stages of specialty training </a:t>
          </a:r>
        </a:p>
      </dgm:t>
    </dgm:pt>
    <dgm:pt modelId="{30D837B2-066F-4376-BA41-15289F44B3D4}" type="parTrans" cxnId="{E05E37F2-85E2-4041-B4E1-F4AB0533785B}">
      <dgm:prSet/>
      <dgm:spPr/>
      <dgm:t>
        <a:bodyPr/>
        <a:lstStyle/>
        <a:p>
          <a:endParaRPr lang="en-GB"/>
        </a:p>
      </dgm:t>
    </dgm:pt>
    <dgm:pt modelId="{F40A2E01-DB42-44A2-AC55-4E5594713619}" type="sibTrans" cxnId="{E05E37F2-85E2-4041-B4E1-F4AB0533785B}">
      <dgm:prSet/>
      <dgm:spPr/>
      <dgm:t>
        <a:bodyPr/>
        <a:lstStyle/>
        <a:p>
          <a:endParaRPr lang="en-GB"/>
        </a:p>
      </dgm:t>
    </dgm:pt>
    <dgm:pt modelId="{BCCE9F7B-C549-40CA-ADE9-DDD4D9342C2D}">
      <dgm:prSet phldrT="[Text]" custT="1"/>
      <dgm:spPr/>
      <dgm:t>
        <a:bodyPr/>
        <a:lstStyle/>
        <a:p>
          <a:r>
            <a:rPr lang="en-GB" sz="2800" dirty="0"/>
            <a:t>Stakeholder interviews (18)</a:t>
          </a:r>
        </a:p>
      </dgm:t>
    </dgm:pt>
    <dgm:pt modelId="{062062EE-6C79-4D92-AA63-8D3DA6D1FF97}" type="parTrans" cxnId="{98B4CD60-DE01-4B06-8A0B-CAE11CDBE6B1}">
      <dgm:prSet/>
      <dgm:spPr/>
      <dgm:t>
        <a:bodyPr/>
        <a:lstStyle/>
        <a:p>
          <a:endParaRPr lang="en-GB"/>
        </a:p>
      </dgm:t>
    </dgm:pt>
    <dgm:pt modelId="{ABE94266-E657-419D-A87F-77A2BFF92994}" type="sibTrans" cxnId="{98B4CD60-DE01-4B06-8A0B-CAE11CDBE6B1}">
      <dgm:prSet/>
      <dgm:spPr/>
      <dgm:t>
        <a:bodyPr/>
        <a:lstStyle/>
        <a:p>
          <a:endParaRPr lang="en-GB"/>
        </a:p>
      </dgm:t>
    </dgm:pt>
    <dgm:pt modelId="{AA74419E-C526-449F-86FF-BAD5B0BA5862}">
      <dgm:prSet phldrT="[Text]" custT="1"/>
      <dgm:spPr/>
      <dgm:t>
        <a:bodyPr/>
        <a:lstStyle/>
        <a:p>
          <a:r>
            <a:rPr lang="en-GB" sz="1800" dirty="0"/>
            <a:t>From a breadth of areas/settings</a:t>
          </a:r>
        </a:p>
      </dgm:t>
    </dgm:pt>
    <dgm:pt modelId="{F6CD12D6-678D-412F-8E6B-E495A4BA82A8}" type="parTrans" cxnId="{590B51DA-5088-468D-89C8-F22B2F03AABB}">
      <dgm:prSet/>
      <dgm:spPr/>
      <dgm:t>
        <a:bodyPr/>
        <a:lstStyle/>
        <a:p>
          <a:endParaRPr lang="en-GB"/>
        </a:p>
      </dgm:t>
    </dgm:pt>
    <dgm:pt modelId="{E633FF5A-7010-4E58-85F9-55944C07AE90}" type="sibTrans" cxnId="{590B51DA-5088-468D-89C8-F22B2F03AABB}">
      <dgm:prSet/>
      <dgm:spPr/>
      <dgm:t>
        <a:bodyPr/>
        <a:lstStyle/>
        <a:p>
          <a:endParaRPr lang="en-GB"/>
        </a:p>
      </dgm:t>
    </dgm:pt>
    <dgm:pt modelId="{580FD823-42F9-478B-B891-4A4BCF717F38}">
      <dgm:prSet phldrT="[Text]" custT="1"/>
      <dgm:spPr/>
      <dgm:t>
        <a:bodyPr/>
        <a:lstStyle/>
        <a:p>
          <a:r>
            <a:rPr lang="en-GB" sz="1800" dirty="0"/>
            <a:t>Representing Deaneries, LETBs and Colleges</a:t>
          </a:r>
          <a:r>
            <a:rPr lang="en-GB" sz="1800" i="1" dirty="0"/>
            <a:t> of identified programmes with no DA</a:t>
          </a:r>
        </a:p>
      </dgm:t>
    </dgm:pt>
    <dgm:pt modelId="{96A3D760-14EA-4DC6-AD8D-FA707865D033}" type="parTrans" cxnId="{070A1ED5-0EE9-4E6C-83C8-72170DB1C89D}">
      <dgm:prSet/>
      <dgm:spPr/>
      <dgm:t>
        <a:bodyPr/>
        <a:lstStyle/>
        <a:p>
          <a:endParaRPr lang="en-GB"/>
        </a:p>
      </dgm:t>
    </dgm:pt>
    <dgm:pt modelId="{4E52B386-225F-46A2-9338-E193D5DA5EC7}" type="sibTrans" cxnId="{070A1ED5-0EE9-4E6C-83C8-72170DB1C89D}">
      <dgm:prSet/>
      <dgm:spPr/>
      <dgm:t>
        <a:bodyPr/>
        <a:lstStyle/>
        <a:p>
          <a:endParaRPr lang="en-GB"/>
        </a:p>
      </dgm:t>
    </dgm:pt>
    <dgm:pt modelId="{AD7C97BF-4534-46EA-8BC7-1320EA285158}">
      <dgm:prSet phldrT="[Text]" custT="1"/>
      <dgm:spPr/>
      <dgm:t>
        <a:bodyPr/>
        <a:lstStyle/>
        <a:p>
          <a:r>
            <a:rPr lang="en-GB" sz="1800" dirty="0"/>
            <a:t>From a breadth of areas/contexts – </a:t>
          </a:r>
          <a:r>
            <a:rPr lang="en-GB" sz="1800" i="1" dirty="0"/>
            <a:t>currently in identified programmes with no DA</a:t>
          </a:r>
        </a:p>
      </dgm:t>
    </dgm:pt>
    <dgm:pt modelId="{6C883E86-3DE4-409C-99CA-E7B109A9E482}" type="parTrans" cxnId="{C91EF7F6-34AD-46C4-AA97-867B24322614}">
      <dgm:prSet/>
      <dgm:spPr/>
      <dgm:t>
        <a:bodyPr/>
        <a:lstStyle/>
        <a:p>
          <a:endParaRPr lang="en-GB"/>
        </a:p>
      </dgm:t>
    </dgm:pt>
    <dgm:pt modelId="{0882314E-9012-485F-B170-52E612825732}" type="sibTrans" cxnId="{C91EF7F6-34AD-46C4-AA97-867B24322614}">
      <dgm:prSet/>
      <dgm:spPr/>
      <dgm:t>
        <a:bodyPr/>
        <a:lstStyle/>
        <a:p>
          <a:endParaRPr lang="en-GB"/>
        </a:p>
      </dgm:t>
    </dgm:pt>
    <dgm:pt modelId="{B4AE5DE0-9584-4B89-A64C-CE9EEF391847}">
      <dgm:prSet phldrT="[Text]" custT="1"/>
      <dgm:spPr/>
      <dgm:t>
        <a:bodyPr/>
        <a:lstStyle/>
        <a:p>
          <a:r>
            <a:rPr lang="en-GB" sz="2800" dirty="0"/>
            <a:t>Literature Review</a:t>
          </a:r>
        </a:p>
      </dgm:t>
    </dgm:pt>
    <dgm:pt modelId="{04313718-51E9-4988-B3DC-B28BFF28D12E}" type="parTrans" cxnId="{D2C922C5-3B33-4DAF-9F9F-92F406DCADC5}">
      <dgm:prSet/>
      <dgm:spPr/>
      <dgm:t>
        <a:bodyPr/>
        <a:lstStyle/>
        <a:p>
          <a:endParaRPr lang="en-GB"/>
        </a:p>
      </dgm:t>
    </dgm:pt>
    <dgm:pt modelId="{CC17695B-DD2A-4EA9-B3EC-23CF1F8FB956}" type="sibTrans" cxnId="{D2C922C5-3B33-4DAF-9F9F-92F406DCADC5}">
      <dgm:prSet/>
      <dgm:spPr/>
      <dgm:t>
        <a:bodyPr/>
        <a:lstStyle/>
        <a:p>
          <a:endParaRPr lang="en-GB"/>
        </a:p>
      </dgm:t>
    </dgm:pt>
    <dgm:pt modelId="{8816FA19-6809-44C5-B9C6-964EEFEF6CB4}">
      <dgm:prSet phldrT="[Text]" custT="1"/>
      <dgm:spPr/>
      <dgm:t>
        <a:bodyPr/>
        <a:lstStyle/>
        <a:p>
          <a:r>
            <a:rPr lang="en-GB" sz="1800" dirty="0"/>
            <a:t>Academic literature on DA</a:t>
          </a:r>
        </a:p>
      </dgm:t>
    </dgm:pt>
    <dgm:pt modelId="{E799ECAD-7A31-4F4D-893A-572EBB8AF45A}" type="parTrans" cxnId="{79B392C7-9A0B-45C6-A8AC-8C96661C5556}">
      <dgm:prSet/>
      <dgm:spPr/>
      <dgm:t>
        <a:bodyPr/>
        <a:lstStyle/>
        <a:p>
          <a:endParaRPr lang="en-GB"/>
        </a:p>
      </dgm:t>
    </dgm:pt>
    <dgm:pt modelId="{CB557C37-D325-4796-BD6F-7AC22C7016B4}" type="sibTrans" cxnId="{79B392C7-9A0B-45C6-A8AC-8C96661C5556}">
      <dgm:prSet/>
      <dgm:spPr/>
      <dgm:t>
        <a:bodyPr/>
        <a:lstStyle/>
        <a:p>
          <a:endParaRPr lang="en-GB"/>
        </a:p>
      </dgm:t>
    </dgm:pt>
    <dgm:pt modelId="{D721EE98-7D3C-4BE3-ABD0-04F9A752D938}">
      <dgm:prSet phldrT="[Text]" custT="1"/>
      <dgm:spPr/>
      <dgm:t>
        <a:bodyPr/>
        <a:lstStyle/>
        <a:p>
          <a:r>
            <a:rPr lang="en-GB" sz="1800" dirty="0"/>
            <a:t>Broader training &amp; learning literature</a:t>
          </a:r>
        </a:p>
      </dgm:t>
    </dgm:pt>
    <dgm:pt modelId="{D62DA579-1CE8-4123-A61F-A9ACDCB0C1E6}" type="parTrans" cxnId="{9F5D858D-95BA-4685-9D9E-044A88F4090C}">
      <dgm:prSet/>
      <dgm:spPr/>
      <dgm:t>
        <a:bodyPr/>
        <a:lstStyle/>
        <a:p>
          <a:endParaRPr lang="en-GB"/>
        </a:p>
      </dgm:t>
    </dgm:pt>
    <dgm:pt modelId="{B22A255F-C688-451B-833A-5DC346E00990}" type="sibTrans" cxnId="{9F5D858D-95BA-4685-9D9E-044A88F4090C}">
      <dgm:prSet/>
      <dgm:spPr/>
      <dgm:t>
        <a:bodyPr/>
        <a:lstStyle/>
        <a:p>
          <a:endParaRPr lang="en-GB"/>
        </a:p>
      </dgm:t>
    </dgm:pt>
    <dgm:pt modelId="{6F15CD4C-1538-4388-B635-FF42270489C1}" type="pres">
      <dgm:prSet presAssocID="{D65F29C7-75F9-4C0B-B88D-D0CF9512200A}" presName="Name0" presStyleCnt="0">
        <dgm:presLayoutVars>
          <dgm:dir/>
          <dgm:animLvl val="lvl"/>
          <dgm:resizeHandles val="exact"/>
        </dgm:presLayoutVars>
      </dgm:prSet>
      <dgm:spPr/>
    </dgm:pt>
    <dgm:pt modelId="{1C69419C-CD28-46AA-9024-7BCF4EAF7B0D}" type="pres">
      <dgm:prSet presAssocID="{944750D2-40C0-4D96-BE0B-CF1F39BC2409}" presName="linNode" presStyleCnt="0"/>
      <dgm:spPr/>
    </dgm:pt>
    <dgm:pt modelId="{12C9BDA7-17C2-482F-9646-595CAB5329A9}" type="pres">
      <dgm:prSet presAssocID="{944750D2-40C0-4D96-BE0B-CF1F39BC2409}" presName="parentText" presStyleLbl="node1" presStyleIdx="0" presStyleCnt="3">
        <dgm:presLayoutVars>
          <dgm:chMax val="1"/>
          <dgm:bulletEnabled val="1"/>
        </dgm:presLayoutVars>
      </dgm:prSet>
      <dgm:spPr/>
    </dgm:pt>
    <dgm:pt modelId="{A8A0EEC9-1792-477E-861B-442470A42671}" type="pres">
      <dgm:prSet presAssocID="{944750D2-40C0-4D96-BE0B-CF1F39BC2409}" presName="descendantText" presStyleLbl="alignAccFollowNode1" presStyleIdx="0" presStyleCnt="3">
        <dgm:presLayoutVars>
          <dgm:bulletEnabled val="1"/>
        </dgm:presLayoutVars>
      </dgm:prSet>
      <dgm:spPr/>
    </dgm:pt>
    <dgm:pt modelId="{C3A42B10-6D10-437F-8106-B872ECEC3199}" type="pres">
      <dgm:prSet presAssocID="{2468D33F-9400-4E8D-BFFA-087C21804EDE}" presName="sp" presStyleCnt="0"/>
      <dgm:spPr/>
    </dgm:pt>
    <dgm:pt modelId="{65B401B9-7E0E-45CF-AA22-2D83E38B7D4B}" type="pres">
      <dgm:prSet presAssocID="{BCCE9F7B-C549-40CA-ADE9-DDD4D9342C2D}" presName="linNode" presStyleCnt="0"/>
      <dgm:spPr/>
    </dgm:pt>
    <dgm:pt modelId="{0A95778E-2649-4569-9C65-56E61C6F1764}" type="pres">
      <dgm:prSet presAssocID="{BCCE9F7B-C549-40CA-ADE9-DDD4D9342C2D}" presName="parentText" presStyleLbl="node1" presStyleIdx="1" presStyleCnt="3">
        <dgm:presLayoutVars>
          <dgm:chMax val="1"/>
          <dgm:bulletEnabled val="1"/>
        </dgm:presLayoutVars>
      </dgm:prSet>
      <dgm:spPr/>
    </dgm:pt>
    <dgm:pt modelId="{E9A9F98A-77CF-4263-85BE-A9A13E902FBD}" type="pres">
      <dgm:prSet presAssocID="{BCCE9F7B-C549-40CA-ADE9-DDD4D9342C2D}" presName="descendantText" presStyleLbl="alignAccFollowNode1" presStyleIdx="1" presStyleCnt="3">
        <dgm:presLayoutVars>
          <dgm:bulletEnabled val="1"/>
        </dgm:presLayoutVars>
      </dgm:prSet>
      <dgm:spPr/>
    </dgm:pt>
    <dgm:pt modelId="{35332846-9121-409E-8A29-E913BEA771E5}" type="pres">
      <dgm:prSet presAssocID="{ABE94266-E657-419D-A87F-77A2BFF92994}" presName="sp" presStyleCnt="0"/>
      <dgm:spPr/>
    </dgm:pt>
    <dgm:pt modelId="{2A8ED6E4-869E-46F4-A863-21C3559BBB37}" type="pres">
      <dgm:prSet presAssocID="{B4AE5DE0-9584-4B89-A64C-CE9EEF391847}" presName="linNode" presStyleCnt="0"/>
      <dgm:spPr/>
    </dgm:pt>
    <dgm:pt modelId="{0EE9FF33-85DF-432B-B1B1-B5572B2C065F}" type="pres">
      <dgm:prSet presAssocID="{B4AE5DE0-9584-4B89-A64C-CE9EEF391847}" presName="parentText" presStyleLbl="node1" presStyleIdx="2" presStyleCnt="3">
        <dgm:presLayoutVars>
          <dgm:chMax val="1"/>
          <dgm:bulletEnabled val="1"/>
        </dgm:presLayoutVars>
      </dgm:prSet>
      <dgm:spPr/>
    </dgm:pt>
    <dgm:pt modelId="{F3A8959D-CFC6-47C4-A81B-DB7CAA5168BC}" type="pres">
      <dgm:prSet presAssocID="{B4AE5DE0-9584-4B89-A64C-CE9EEF391847}" presName="descendantText" presStyleLbl="alignAccFollowNode1" presStyleIdx="2" presStyleCnt="3">
        <dgm:presLayoutVars>
          <dgm:bulletEnabled val="1"/>
        </dgm:presLayoutVars>
      </dgm:prSet>
      <dgm:spPr/>
    </dgm:pt>
  </dgm:ptLst>
  <dgm:cxnLst>
    <dgm:cxn modelId="{6EA40227-30E8-40A4-8387-A450A5DDA51D}" type="presOf" srcId="{46ADD45E-647E-483F-A71E-0A0EF71C3BEB}" destId="{A8A0EEC9-1792-477E-861B-442470A42671}" srcOrd="0" destOrd="0" presId="urn:microsoft.com/office/officeart/2005/8/layout/vList5"/>
    <dgm:cxn modelId="{91CD6527-7DA0-4288-B504-BCDFBDEFCA98}" type="presOf" srcId="{944750D2-40C0-4D96-BE0B-CF1F39BC2409}" destId="{12C9BDA7-17C2-482F-9646-595CAB5329A9}" srcOrd="0" destOrd="0" presId="urn:microsoft.com/office/officeart/2005/8/layout/vList5"/>
    <dgm:cxn modelId="{5054172C-A348-41F1-BCD3-9B8EADAFEF43}" type="presOf" srcId="{AA74419E-C526-449F-86FF-BAD5B0BA5862}" destId="{E9A9F98A-77CF-4263-85BE-A9A13E902FBD}" srcOrd="0" destOrd="0" presId="urn:microsoft.com/office/officeart/2005/8/layout/vList5"/>
    <dgm:cxn modelId="{1331D036-AC5E-4034-B069-3EC2402CAEA6}" type="presOf" srcId="{580FD823-42F9-478B-B891-4A4BCF717F38}" destId="{E9A9F98A-77CF-4263-85BE-A9A13E902FBD}" srcOrd="0" destOrd="1" presId="urn:microsoft.com/office/officeart/2005/8/layout/vList5"/>
    <dgm:cxn modelId="{98B4CD60-DE01-4B06-8A0B-CAE11CDBE6B1}" srcId="{D65F29C7-75F9-4C0B-B88D-D0CF9512200A}" destId="{BCCE9F7B-C549-40CA-ADE9-DDD4D9342C2D}" srcOrd="1" destOrd="0" parTransId="{062062EE-6C79-4D92-AA63-8D3DA6D1FF97}" sibTransId="{ABE94266-E657-419D-A87F-77A2BFF92994}"/>
    <dgm:cxn modelId="{CC7DEA68-DBEF-44B7-9E26-FC2247987F6A}" type="presOf" srcId="{8816FA19-6809-44C5-B9C6-964EEFEF6CB4}" destId="{F3A8959D-CFC6-47C4-A81B-DB7CAA5168BC}" srcOrd="0" destOrd="0" presId="urn:microsoft.com/office/officeart/2005/8/layout/vList5"/>
    <dgm:cxn modelId="{8201974F-DE43-4759-A8C5-DC78A6A1C8AE}" srcId="{D65F29C7-75F9-4C0B-B88D-D0CF9512200A}" destId="{944750D2-40C0-4D96-BE0B-CF1F39BC2409}" srcOrd="0" destOrd="0" parTransId="{BD46FB42-81BA-4418-9B56-2A2DEAF996A6}" sibTransId="{2468D33F-9400-4E8D-BFFA-087C21804EDE}"/>
    <dgm:cxn modelId="{40F7BA79-E777-403E-AC0F-8979034A67E6}" type="presOf" srcId="{AD7C97BF-4534-46EA-8BC7-1320EA285158}" destId="{A8A0EEC9-1792-477E-861B-442470A42671}" srcOrd="0" destOrd="1" presId="urn:microsoft.com/office/officeart/2005/8/layout/vList5"/>
    <dgm:cxn modelId="{9F5D858D-95BA-4685-9D9E-044A88F4090C}" srcId="{B4AE5DE0-9584-4B89-A64C-CE9EEF391847}" destId="{D721EE98-7D3C-4BE3-ABD0-04F9A752D938}" srcOrd="1" destOrd="0" parTransId="{D62DA579-1CE8-4123-A61F-A9ACDCB0C1E6}" sibTransId="{B22A255F-C688-451B-833A-5DC346E00990}"/>
    <dgm:cxn modelId="{3F568693-7308-4BBF-8032-3F4124039B2A}" type="presOf" srcId="{D65F29C7-75F9-4C0B-B88D-D0CF9512200A}" destId="{6F15CD4C-1538-4388-B635-FF42270489C1}" srcOrd="0" destOrd="0" presId="urn:microsoft.com/office/officeart/2005/8/layout/vList5"/>
    <dgm:cxn modelId="{5D2687B3-F31C-4E1E-9474-5884B7771EF0}" type="presOf" srcId="{D721EE98-7D3C-4BE3-ABD0-04F9A752D938}" destId="{F3A8959D-CFC6-47C4-A81B-DB7CAA5168BC}" srcOrd="0" destOrd="1" presId="urn:microsoft.com/office/officeart/2005/8/layout/vList5"/>
    <dgm:cxn modelId="{D2C922C5-3B33-4DAF-9F9F-92F406DCADC5}" srcId="{D65F29C7-75F9-4C0B-B88D-D0CF9512200A}" destId="{B4AE5DE0-9584-4B89-A64C-CE9EEF391847}" srcOrd="2" destOrd="0" parTransId="{04313718-51E9-4988-B3DC-B28BFF28D12E}" sibTransId="{CC17695B-DD2A-4EA9-B3EC-23CF1F8FB956}"/>
    <dgm:cxn modelId="{79B392C7-9A0B-45C6-A8AC-8C96661C5556}" srcId="{B4AE5DE0-9584-4B89-A64C-CE9EEF391847}" destId="{8816FA19-6809-44C5-B9C6-964EEFEF6CB4}" srcOrd="0" destOrd="0" parTransId="{E799ECAD-7A31-4F4D-893A-572EBB8AF45A}" sibTransId="{CB557C37-D325-4796-BD6F-7AC22C7016B4}"/>
    <dgm:cxn modelId="{5F0ED0CE-0D07-48E1-BE29-10D479FB0780}" type="presOf" srcId="{BCCE9F7B-C549-40CA-ADE9-DDD4D9342C2D}" destId="{0A95778E-2649-4569-9C65-56E61C6F1764}" srcOrd="0" destOrd="0" presId="urn:microsoft.com/office/officeart/2005/8/layout/vList5"/>
    <dgm:cxn modelId="{831AC8D4-44FE-4FFE-ADBA-E81B74B72BD6}" type="presOf" srcId="{B4AE5DE0-9584-4B89-A64C-CE9EEF391847}" destId="{0EE9FF33-85DF-432B-B1B1-B5572B2C065F}" srcOrd="0" destOrd="0" presId="urn:microsoft.com/office/officeart/2005/8/layout/vList5"/>
    <dgm:cxn modelId="{070A1ED5-0EE9-4E6C-83C8-72170DB1C89D}" srcId="{BCCE9F7B-C549-40CA-ADE9-DDD4D9342C2D}" destId="{580FD823-42F9-478B-B891-4A4BCF717F38}" srcOrd="1" destOrd="0" parTransId="{96A3D760-14EA-4DC6-AD8D-FA707865D033}" sibTransId="{4E52B386-225F-46A2-9338-E193D5DA5EC7}"/>
    <dgm:cxn modelId="{590B51DA-5088-468D-89C8-F22B2F03AABB}" srcId="{BCCE9F7B-C549-40CA-ADE9-DDD4D9342C2D}" destId="{AA74419E-C526-449F-86FF-BAD5B0BA5862}" srcOrd="0" destOrd="0" parTransId="{F6CD12D6-678D-412F-8E6B-E495A4BA82A8}" sibTransId="{E633FF5A-7010-4E58-85F9-55944C07AE90}"/>
    <dgm:cxn modelId="{E05E37F2-85E2-4041-B4E1-F4AB0533785B}" srcId="{944750D2-40C0-4D96-BE0B-CF1F39BC2409}" destId="{46ADD45E-647E-483F-A71E-0A0EF71C3BEB}" srcOrd="0" destOrd="0" parTransId="{30D837B2-066F-4376-BA41-15289F44B3D4}" sibTransId="{F40A2E01-DB42-44A2-AC55-4E5594713619}"/>
    <dgm:cxn modelId="{C91EF7F6-34AD-46C4-AA97-867B24322614}" srcId="{944750D2-40C0-4D96-BE0B-CF1F39BC2409}" destId="{AD7C97BF-4534-46EA-8BC7-1320EA285158}" srcOrd="1" destOrd="0" parTransId="{6C883E86-3DE4-409C-99CA-E7B109A9E482}" sibTransId="{0882314E-9012-485F-B170-52E612825732}"/>
    <dgm:cxn modelId="{72B135A7-F66F-4CB9-9E7C-674F6A870B99}" type="presParOf" srcId="{6F15CD4C-1538-4388-B635-FF42270489C1}" destId="{1C69419C-CD28-46AA-9024-7BCF4EAF7B0D}" srcOrd="0" destOrd="0" presId="urn:microsoft.com/office/officeart/2005/8/layout/vList5"/>
    <dgm:cxn modelId="{CC04493A-D1BB-49BD-AE08-3ED38D64642E}" type="presParOf" srcId="{1C69419C-CD28-46AA-9024-7BCF4EAF7B0D}" destId="{12C9BDA7-17C2-482F-9646-595CAB5329A9}" srcOrd="0" destOrd="0" presId="urn:microsoft.com/office/officeart/2005/8/layout/vList5"/>
    <dgm:cxn modelId="{7E4A319A-DD36-435D-B11E-CA955F110B4F}" type="presParOf" srcId="{1C69419C-CD28-46AA-9024-7BCF4EAF7B0D}" destId="{A8A0EEC9-1792-477E-861B-442470A42671}" srcOrd="1" destOrd="0" presId="urn:microsoft.com/office/officeart/2005/8/layout/vList5"/>
    <dgm:cxn modelId="{7B4B53AF-1BC4-491F-948A-DC3B8158020F}" type="presParOf" srcId="{6F15CD4C-1538-4388-B635-FF42270489C1}" destId="{C3A42B10-6D10-437F-8106-B872ECEC3199}" srcOrd="1" destOrd="0" presId="urn:microsoft.com/office/officeart/2005/8/layout/vList5"/>
    <dgm:cxn modelId="{F2FB0112-63CA-47CA-BDCA-558834543246}" type="presParOf" srcId="{6F15CD4C-1538-4388-B635-FF42270489C1}" destId="{65B401B9-7E0E-45CF-AA22-2D83E38B7D4B}" srcOrd="2" destOrd="0" presId="urn:microsoft.com/office/officeart/2005/8/layout/vList5"/>
    <dgm:cxn modelId="{648E2751-76D6-42A7-A446-EA04EFBFCA4E}" type="presParOf" srcId="{65B401B9-7E0E-45CF-AA22-2D83E38B7D4B}" destId="{0A95778E-2649-4569-9C65-56E61C6F1764}" srcOrd="0" destOrd="0" presId="urn:microsoft.com/office/officeart/2005/8/layout/vList5"/>
    <dgm:cxn modelId="{D7831B41-4F5A-445C-A4B7-3D785217FDB7}" type="presParOf" srcId="{65B401B9-7E0E-45CF-AA22-2D83E38B7D4B}" destId="{E9A9F98A-77CF-4263-85BE-A9A13E902FBD}" srcOrd="1" destOrd="0" presId="urn:microsoft.com/office/officeart/2005/8/layout/vList5"/>
    <dgm:cxn modelId="{4E32C7B8-CA8F-4D17-97CF-34E43EBFB61F}" type="presParOf" srcId="{6F15CD4C-1538-4388-B635-FF42270489C1}" destId="{35332846-9121-409E-8A29-E913BEA771E5}" srcOrd="3" destOrd="0" presId="urn:microsoft.com/office/officeart/2005/8/layout/vList5"/>
    <dgm:cxn modelId="{D0E6871F-B584-471C-A886-8261007CA093}" type="presParOf" srcId="{6F15CD4C-1538-4388-B635-FF42270489C1}" destId="{2A8ED6E4-869E-46F4-A863-21C3559BBB37}" srcOrd="4" destOrd="0" presId="urn:microsoft.com/office/officeart/2005/8/layout/vList5"/>
    <dgm:cxn modelId="{13F39045-C102-48CE-B08E-70145A6B0E43}" type="presParOf" srcId="{2A8ED6E4-869E-46F4-A863-21C3559BBB37}" destId="{0EE9FF33-85DF-432B-B1B1-B5572B2C065F}" srcOrd="0" destOrd="0" presId="urn:microsoft.com/office/officeart/2005/8/layout/vList5"/>
    <dgm:cxn modelId="{0035EBA7-5BA8-4200-9F8D-9C151A8D06D3}" type="presParOf" srcId="{2A8ED6E4-869E-46F4-A863-21C3559BBB37}" destId="{F3A8959D-CFC6-47C4-A81B-DB7CAA5168B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8074B98-761A-46A7-9CD1-8D46E8CEF36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8D04C284-7556-4777-B703-237356389896}">
      <dgm:prSet phldrT="[Text]" custT="1"/>
      <dgm:spPr>
        <a:noFill/>
        <a:ln w="76200">
          <a:solidFill>
            <a:schemeClr val="accent2"/>
          </a:solidFill>
        </a:ln>
      </dgm:spPr>
      <dgm:t>
        <a:bodyPr/>
        <a:lstStyle/>
        <a:p>
          <a:r>
            <a:rPr lang="en-US" sz="2000" b="1" dirty="0">
              <a:solidFill>
                <a:schemeClr val="accent2"/>
              </a:solidFill>
            </a:rPr>
            <a:t>Working/learning environment:</a:t>
          </a:r>
        </a:p>
        <a:p>
          <a:r>
            <a:rPr lang="en-US" sz="1800" dirty="0">
              <a:solidFill>
                <a:schemeClr val="tx1"/>
              </a:solidFill>
            </a:rPr>
            <a:t>• How can cultural awareness and knowledge be embedded within clinical teaching?</a:t>
          </a:r>
          <a:endParaRPr lang="en-GB" sz="1800" dirty="0">
            <a:solidFill>
              <a:schemeClr val="tx1"/>
            </a:solidFill>
          </a:endParaRPr>
        </a:p>
        <a:p>
          <a:r>
            <a:rPr lang="en-US" sz="1800" dirty="0">
              <a:solidFill>
                <a:schemeClr val="tx1"/>
              </a:solidFill>
            </a:rPr>
            <a:t>• How much responsibility can/should training providers take for discovering a learner’s personal circumstances, challenges and potential barriers to progression, and adapt training programmes in response?</a:t>
          </a:r>
          <a:endParaRPr lang="en-GB" sz="1800" dirty="0">
            <a:solidFill>
              <a:schemeClr val="tx1"/>
            </a:solidFill>
          </a:endParaRPr>
        </a:p>
      </dgm:t>
    </dgm:pt>
    <dgm:pt modelId="{41ECBA0E-3137-4C3E-8970-64EE4423888E}" type="parTrans" cxnId="{1B052C01-1BEA-4584-BDEB-A738714F8667}">
      <dgm:prSet/>
      <dgm:spPr/>
      <dgm:t>
        <a:bodyPr/>
        <a:lstStyle/>
        <a:p>
          <a:endParaRPr lang="en-GB"/>
        </a:p>
      </dgm:t>
    </dgm:pt>
    <dgm:pt modelId="{FA1816F2-84D0-4DD7-A467-82062B91E6F6}" type="sibTrans" cxnId="{1B052C01-1BEA-4584-BDEB-A738714F8667}">
      <dgm:prSet/>
      <dgm:spPr/>
      <dgm:t>
        <a:bodyPr/>
        <a:lstStyle/>
        <a:p>
          <a:endParaRPr lang="en-GB"/>
        </a:p>
      </dgm:t>
    </dgm:pt>
    <dgm:pt modelId="{BE0ACF4C-8F42-4051-B8E5-18301478DA73}">
      <dgm:prSet phldrT="[Text]" custT="1"/>
      <dgm:spPr>
        <a:noFill/>
        <a:ln w="76200">
          <a:solidFill>
            <a:schemeClr val="accent1"/>
          </a:solidFill>
        </a:ln>
      </dgm:spPr>
      <dgm:t>
        <a:bodyPr/>
        <a:lstStyle/>
        <a:p>
          <a:pPr marL="0" lvl="0" algn="ctr" defTabSz="1111250">
            <a:lnSpc>
              <a:spcPct val="90000"/>
            </a:lnSpc>
            <a:spcBef>
              <a:spcPct val="0"/>
            </a:spcBef>
            <a:spcAft>
              <a:spcPct val="35000"/>
            </a:spcAft>
            <a:buNone/>
          </a:pPr>
          <a:r>
            <a:rPr lang="en-US" sz="2000" b="1" kern="1200" dirty="0">
              <a:solidFill>
                <a:schemeClr val="accent1"/>
              </a:solidFill>
              <a:latin typeface="Arial"/>
              <a:ea typeface="+mn-ea"/>
              <a:cs typeface="+mn-cs"/>
            </a:rPr>
            <a:t>Who supports learning?</a:t>
          </a:r>
        </a:p>
        <a:p>
          <a:pPr marL="0" lvl="0" algn="ctr" defTabSz="889000">
            <a:lnSpc>
              <a:spcPct val="90000"/>
            </a:lnSpc>
            <a:spcBef>
              <a:spcPct val="0"/>
            </a:spcBef>
            <a:spcAft>
              <a:spcPct val="35000"/>
            </a:spcAft>
            <a:buNone/>
          </a:pPr>
          <a:r>
            <a:rPr lang="en-US" sz="1800" kern="1200" dirty="0">
              <a:solidFill>
                <a:schemeClr val="tx1"/>
              </a:solidFill>
              <a:latin typeface="Arial"/>
              <a:ea typeface="+mn-ea"/>
              <a:cs typeface="+mn-cs"/>
            </a:rPr>
            <a:t> </a:t>
          </a:r>
          <a:r>
            <a:rPr lang="en-US" sz="1800" kern="1200" dirty="0">
              <a:solidFill>
                <a:schemeClr val="tx1"/>
              </a:solidFill>
            </a:rPr>
            <a:t>• </a:t>
          </a:r>
          <a:r>
            <a:rPr lang="en-US" sz="1800" kern="1200" dirty="0">
              <a:solidFill>
                <a:schemeClr val="tx1"/>
              </a:solidFill>
              <a:latin typeface="Arial"/>
              <a:ea typeface="+mn-ea"/>
              <a:cs typeface="+mn-cs"/>
            </a:rPr>
            <a:t>How might learners gain access and insight from doctors not in formal supervisor roles? </a:t>
          </a:r>
        </a:p>
        <a:p>
          <a:pPr marL="0" lvl="0" algn="ctr" defTabSz="889000">
            <a:lnSpc>
              <a:spcPct val="90000"/>
            </a:lnSpc>
            <a:spcBef>
              <a:spcPct val="0"/>
            </a:spcBef>
            <a:spcAft>
              <a:spcPct val="35000"/>
            </a:spcAft>
            <a:buNone/>
          </a:pPr>
          <a:r>
            <a:rPr lang="en-US" sz="1800" kern="1200" dirty="0">
              <a:solidFill>
                <a:schemeClr val="tx1"/>
              </a:solidFill>
              <a:latin typeface="Arial"/>
              <a:ea typeface="+mn-ea"/>
              <a:cs typeface="+mn-cs"/>
            </a:rPr>
            <a:t> </a:t>
          </a:r>
          <a:r>
            <a:rPr lang="en-US" sz="1800" kern="1200" dirty="0">
              <a:solidFill>
                <a:schemeClr val="tx1"/>
              </a:solidFill>
            </a:rPr>
            <a:t>• </a:t>
          </a:r>
          <a:r>
            <a:rPr lang="en-US" sz="1800" kern="1200" dirty="0">
              <a:solidFill>
                <a:schemeClr val="tx1"/>
              </a:solidFill>
              <a:latin typeface="Arial"/>
              <a:ea typeface="+mn-ea"/>
              <a:cs typeface="+mn-cs"/>
            </a:rPr>
            <a:t>How can learners and trainers be supported to build open and honest relationships with one another?</a:t>
          </a:r>
        </a:p>
        <a:p>
          <a:pPr marL="0" lvl="0" algn="ctr" defTabSz="889000">
            <a:lnSpc>
              <a:spcPct val="90000"/>
            </a:lnSpc>
            <a:spcBef>
              <a:spcPct val="0"/>
            </a:spcBef>
            <a:spcAft>
              <a:spcPct val="35000"/>
            </a:spcAft>
            <a:buNone/>
          </a:pPr>
          <a:endParaRPr lang="en-US" sz="1800" kern="1200" dirty="0">
            <a:solidFill>
              <a:schemeClr val="tx1"/>
            </a:solidFill>
            <a:latin typeface="Arial"/>
            <a:ea typeface="+mn-ea"/>
            <a:cs typeface="+mn-cs"/>
          </a:endParaRPr>
        </a:p>
        <a:p>
          <a:pPr marL="0" lvl="0" algn="ctr" defTabSz="889000">
            <a:lnSpc>
              <a:spcPct val="90000"/>
            </a:lnSpc>
            <a:spcBef>
              <a:spcPct val="0"/>
            </a:spcBef>
            <a:spcAft>
              <a:spcPct val="35000"/>
            </a:spcAft>
            <a:buNone/>
          </a:pPr>
          <a:endParaRPr lang="en-US" sz="1800" kern="1200" dirty="0">
            <a:solidFill>
              <a:schemeClr val="tx1"/>
            </a:solidFill>
            <a:latin typeface="Arial"/>
            <a:ea typeface="+mn-ea"/>
            <a:cs typeface="+mn-cs"/>
          </a:endParaRPr>
        </a:p>
        <a:p>
          <a:pPr marL="0" lvl="0" algn="ctr" defTabSz="889000">
            <a:lnSpc>
              <a:spcPct val="90000"/>
            </a:lnSpc>
            <a:spcBef>
              <a:spcPct val="0"/>
            </a:spcBef>
            <a:spcAft>
              <a:spcPct val="35000"/>
            </a:spcAft>
            <a:buNone/>
          </a:pPr>
          <a:endParaRPr lang="en-US" sz="1800" kern="1200" dirty="0">
            <a:solidFill>
              <a:schemeClr val="tx1"/>
            </a:solidFill>
            <a:latin typeface="Arial"/>
            <a:ea typeface="+mn-ea"/>
            <a:cs typeface="+mn-cs"/>
          </a:endParaRPr>
        </a:p>
      </dgm:t>
    </dgm:pt>
    <dgm:pt modelId="{B3F353A4-C633-434A-AD13-80FE48A6E13A}" type="parTrans" cxnId="{C0D6D9B9-838B-450B-866E-217BAD5A3CF1}">
      <dgm:prSet/>
      <dgm:spPr/>
      <dgm:t>
        <a:bodyPr/>
        <a:lstStyle/>
        <a:p>
          <a:endParaRPr lang="en-GB"/>
        </a:p>
      </dgm:t>
    </dgm:pt>
    <dgm:pt modelId="{B7AB44AF-2AAC-4E81-B65D-18442834BE4F}" type="sibTrans" cxnId="{C0D6D9B9-838B-450B-866E-217BAD5A3CF1}">
      <dgm:prSet/>
      <dgm:spPr/>
      <dgm:t>
        <a:bodyPr/>
        <a:lstStyle/>
        <a:p>
          <a:endParaRPr lang="en-GB"/>
        </a:p>
      </dgm:t>
    </dgm:pt>
    <dgm:pt modelId="{1BB3882E-A419-4865-B171-D90CCF21B4C5}">
      <dgm:prSet phldrT="[Text]" custT="1"/>
      <dgm:spPr>
        <a:noFill/>
        <a:ln w="57150">
          <a:solidFill>
            <a:schemeClr val="accent1">
              <a:lumMod val="50000"/>
            </a:schemeClr>
          </a:solidFill>
        </a:ln>
      </dgm:spPr>
      <dgm:t>
        <a:bodyPr/>
        <a:lstStyle/>
        <a:p>
          <a:r>
            <a:rPr lang="en-US" sz="2000" b="1" kern="1200" dirty="0">
              <a:solidFill>
                <a:schemeClr val="accent1">
                  <a:lumMod val="50000"/>
                </a:schemeClr>
              </a:solidFill>
              <a:latin typeface="Arial"/>
              <a:ea typeface="+mn-ea"/>
              <a:cs typeface="+mn-cs"/>
            </a:rPr>
            <a:t>What supports learning?</a:t>
          </a:r>
        </a:p>
        <a:p>
          <a:r>
            <a:rPr lang="en-US" sz="2000" b="1" kern="1200" dirty="0">
              <a:solidFill>
                <a:schemeClr val="tx1"/>
              </a:solidFill>
              <a:latin typeface="Arial"/>
              <a:ea typeface="+mn-ea"/>
              <a:cs typeface="+mn-cs"/>
            </a:rPr>
            <a:t>• </a:t>
          </a:r>
          <a:r>
            <a:rPr lang="en-US" sz="1800" kern="1200" dirty="0">
              <a:solidFill>
                <a:schemeClr val="tx1"/>
              </a:solidFill>
              <a:latin typeface="Arial"/>
              <a:ea typeface="+mn-ea"/>
              <a:cs typeface="+mn-cs"/>
            </a:rPr>
            <a:t>What do training providers know about their learner cohorts and exam attempts? What additional data could be used to aid identification of learners that might benefit from earlier support or intervention?</a:t>
          </a:r>
        </a:p>
        <a:p>
          <a:r>
            <a:rPr lang="en-US" sz="1800" kern="1200" dirty="0">
              <a:solidFill>
                <a:schemeClr val="tx1"/>
              </a:solidFill>
              <a:latin typeface="Arial"/>
              <a:ea typeface="+mn-ea"/>
              <a:cs typeface="+mn-cs"/>
            </a:rPr>
            <a:t>•  How can experience ‘outside’ the normal curriculum be referenced as valuable learning experiences?</a:t>
          </a:r>
          <a:endParaRPr lang="en-GB" sz="1800" kern="1200" dirty="0">
            <a:solidFill>
              <a:schemeClr val="tx1"/>
            </a:solidFill>
            <a:latin typeface="Arial"/>
            <a:ea typeface="+mn-ea"/>
            <a:cs typeface="+mn-cs"/>
          </a:endParaRPr>
        </a:p>
      </dgm:t>
    </dgm:pt>
    <dgm:pt modelId="{5566A35E-2712-4537-A26C-565D0003594E}" type="parTrans" cxnId="{6448EDC0-7E58-4211-BE28-E823224744B1}">
      <dgm:prSet/>
      <dgm:spPr/>
      <dgm:t>
        <a:bodyPr/>
        <a:lstStyle/>
        <a:p>
          <a:endParaRPr lang="en-GB"/>
        </a:p>
      </dgm:t>
    </dgm:pt>
    <dgm:pt modelId="{3C543207-EFC1-4F76-BE15-68739B20E28C}" type="sibTrans" cxnId="{6448EDC0-7E58-4211-BE28-E823224744B1}">
      <dgm:prSet/>
      <dgm:spPr/>
      <dgm:t>
        <a:bodyPr/>
        <a:lstStyle/>
        <a:p>
          <a:endParaRPr lang="en-GB"/>
        </a:p>
      </dgm:t>
    </dgm:pt>
    <dgm:pt modelId="{B65A9A6F-834B-451A-872A-5B981FD5AB54}" type="pres">
      <dgm:prSet presAssocID="{A8074B98-761A-46A7-9CD1-8D46E8CEF362}" presName="diagram" presStyleCnt="0">
        <dgm:presLayoutVars>
          <dgm:dir/>
          <dgm:resizeHandles val="exact"/>
        </dgm:presLayoutVars>
      </dgm:prSet>
      <dgm:spPr/>
    </dgm:pt>
    <dgm:pt modelId="{C254D636-9398-42FA-B8EA-42B3CD09930A}" type="pres">
      <dgm:prSet presAssocID="{8D04C284-7556-4777-B703-237356389896}" presName="node" presStyleLbl="node1" presStyleIdx="0" presStyleCnt="3" custScaleY="258638">
        <dgm:presLayoutVars>
          <dgm:bulletEnabled val="1"/>
        </dgm:presLayoutVars>
      </dgm:prSet>
      <dgm:spPr/>
    </dgm:pt>
    <dgm:pt modelId="{63D4EB46-149C-490B-8361-B7B51FEA96BD}" type="pres">
      <dgm:prSet presAssocID="{FA1816F2-84D0-4DD7-A467-82062B91E6F6}" presName="sibTrans" presStyleCnt="0"/>
      <dgm:spPr/>
    </dgm:pt>
    <dgm:pt modelId="{6794725C-1CDB-44CF-A91D-29DF85AC2E14}" type="pres">
      <dgm:prSet presAssocID="{BE0ACF4C-8F42-4051-B8E5-18301478DA73}" presName="node" presStyleLbl="node1" presStyleIdx="1" presStyleCnt="3" custScaleY="257156">
        <dgm:presLayoutVars>
          <dgm:bulletEnabled val="1"/>
        </dgm:presLayoutVars>
      </dgm:prSet>
      <dgm:spPr/>
    </dgm:pt>
    <dgm:pt modelId="{2E0C6BA5-A6FE-4AC1-AF52-BB690E47980E}" type="pres">
      <dgm:prSet presAssocID="{B7AB44AF-2AAC-4E81-B65D-18442834BE4F}" presName="sibTrans" presStyleCnt="0"/>
      <dgm:spPr/>
    </dgm:pt>
    <dgm:pt modelId="{3CAA2C37-18CE-48E7-8739-4EB05DDAB863}" type="pres">
      <dgm:prSet presAssocID="{1BB3882E-A419-4865-B171-D90CCF21B4C5}" presName="node" presStyleLbl="node1" presStyleIdx="2" presStyleCnt="3" custScaleY="256415">
        <dgm:presLayoutVars>
          <dgm:bulletEnabled val="1"/>
        </dgm:presLayoutVars>
      </dgm:prSet>
      <dgm:spPr/>
    </dgm:pt>
  </dgm:ptLst>
  <dgm:cxnLst>
    <dgm:cxn modelId="{1B052C01-1BEA-4584-BDEB-A738714F8667}" srcId="{A8074B98-761A-46A7-9CD1-8D46E8CEF362}" destId="{8D04C284-7556-4777-B703-237356389896}" srcOrd="0" destOrd="0" parTransId="{41ECBA0E-3137-4C3E-8970-64EE4423888E}" sibTransId="{FA1816F2-84D0-4DD7-A467-82062B91E6F6}"/>
    <dgm:cxn modelId="{194C6B37-B200-4F41-BEC6-2101FE48476C}" type="presOf" srcId="{BE0ACF4C-8F42-4051-B8E5-18301478DA73}" destId="{6794725C-1CDB-44CF-A91D-29DF85AC2E14}" srcOrd="0" destOrd="0" presId="urn:microsoft.com/office/officeart/2005/8/layout/default"/>
    <dgm:cxn modelId="{437B5A3A-5784-4B40-8A84-A7184888B686}" type="presOf" srcId="{1BB3882E-A419-4865-B171-D90CCF21B4C5}" destId="{3CAA2C37-18CE-48E7-8739-4EB05DDAB863}" srcOrd="0" destOrd="0" presId="urn:microsoft.com/office/officeart/2005/8/layout/default"/>
    <dgm:cxn modelId="{C0D6D9B9-838B-450B-866E-217BAD5A3CF1}" srcId="{A8074B98-761A-46A7-9CD1-8D46E8CEF362}" destId="{BE0ACF4C-8F42-4051-B8E5-18301478DA73}" srcOrd="1" destOrd="0" parTransId="{B3F353A4-C633-434A-AD13-80FE48A6E13A}" sibTransId="{B7AB44AF-2AAC-4E81-B65D-18442834BE4F}"/>
    <dgm:cxn modelId="{6448EDC0-7E58-4211-BE28-E823224744B1}" srcId="{A8074B98-761A-46A7-9CD1-8D46E8CEF362}" destId="{1BB3882E-A419-4865-B171-D90CCF21B4C5}" srcOrd="2" destOrd="0" parTransId="{5566A35E-2712-4537-A26C-565D0003594E}" sibTransId="{3C543207-EFC1-4F76-BE15-68739B20E28C}"/>
    <dgm:cxn modelId="{13C3B1C7-5064-4199-9CBD-617C6BD4C1EE}" type="presOf" srcId="{A8074B98-761A-46A7-9CD1-8D46E8CEF362}" destId="{B65A9A6F-834B-451A-872A-5B981FD5AB54}" srcOrd="0" destOrd="0" presId="urn:microsoft.com/office/officeart/2005/8/layout/default"/>
    <dgm:cxn modelId="{FB1FAAEA-4695-459F-843C-18393D416CF4}" type="presOf" srcId="{8D04C284-7556-4777-B703-237356389896}" destId="{C254D636-9398-42FA-B8EA-42B3CD09930A}" srcOrd="0" destOrd="0" presId="urn:microsoft.com/office/officeart/2005/8/layout/default"/>
    <dgm:cxn modelId="{C3E8FE13-4E6C-4B77-B746-5343F413B3E6}" type="presParOf" srcId="{B65A9A6F-834B-451A-872A-5B981FD5AB54}" destId="{C254D636-9398-42FA-B8EA-42B3CD09930A}" srcOrd="0" destOrd="0" presId="urn:microsoft.com/office/officeart/2005/8/layout/default"/>
    <dgm:cxn modelId="{4C7A2324-D0D6-4373-96B5-708488D59476}" type="presParOf" srcId="{B65A9A6F-834B-451A-872A-5B981FD5AB54}" destId="{63D4EB46-149C-490B-8361-B7B51FEA96BD}" srcOrd="1" destOrd="0" presId="urn:microsoft.com/office/officeart/2005/8/layout/default"/>
    <dgm:cxn modelId="{F7ED31F0-BCF9-4658-AA35-7C977F86F87D}" type="presParOf" srcId="{B65A9A6F-834B-451A-872A-5B981FD5AB54}" destId="{6794725C-1CDB-44CF-A91D-29DF85AC2E14}" srcOrd="2" destOrd="0" presId="urn:microsoft.com/office/officeart/2005/8/layout/default"/>
    <dgm:cxn modelId="{E8BCE06A-2F2D-4C1D-BA48-BCEE21458569}" type="presParOf" srcId="{B65A9A6F-834B-451A-872A-5B981FD5AB54}" destId="{2E0C6BA5-A6FE-4AC1-AF52-BB690E47980E}" srcOrd="3" destOrd="0" presId="urn:microsoft.com/office/officeart/2005/8/layout/default"/>
    <dgm:cxn modelId="{50D4D637-ED87-4845-BFC1-AD2FB46B58AA}" type="presParOf" srcId="{B65A9A6F-834B-451A-872A-5B981FD5AB54}" destId="{3CAA2C37-18CE-48E7-8739-4EB05DDAB863}"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5B3EF9-9A71-4DFC-8BBD-6C98742E7079}">
      <dsp:nvSpPr>
        <dsp:cNvPr id="0" name=""/>
        <dsp:cNvSpPr/>
      </dsp:nvSpPr>
      <dsp:spPr>
        <a:xfrm>
          <a:off x="-5173360" y="-792453"/>
          <a:ext cx="6160802" cy="6160802"/>
        </a:xfrm>
        <a:prstGeom prst="blockArc">
          <a:avLst>
            <a:gd name="adj1" fmla="val 18900000"/>
            <a:gd name="adj2" fmla="val 2700000"/>
            <a:gd name="adj3" fmla="val 351"/>
          </a:avLst>
        </a:pr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5A5C3B-46C7-42B9-BB66-038626A92F7E}">
      <dsp:nvSpPr>
        <dsp:cNvPr id="0" name=""/>
        <dsp:cNvSpPr/>
      </dsp:nvSpPr>
      <dsp:spPr>
        <a:xfrm>
          <a:off x="635134" y="457589"/>
          <a:ext cx="6789033" cy="915179"/>
        </a:xfrm>
        <a:prstGeom prst="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6423" tIns="35560" rIns="35560" bIns="35560" numCol="1" spcCol="1270" anchor="ctr" anchorCtr="0">
          <a:noAutofit/>
        </a:bodyPr>
        <a:lstStyle/>
        <a:p>
          <a:pPr marL="0" lvl="0" indent="0" algn="l" defTabSz="622300">
            <a:lnSpc>
              <a:spcPct val="90000"/>
            </a:lnSpc>
            <a:spcBef>
              <a:spcPct val="0"/>
            </a:spcBef>
            <a:spcAft>
              <a:spcPct val="35000"/>
            </a:spcAft>
            <a:buNone/>
          </a:pPr>
          <a:r>
            <a:rPr lang="en-US" sz="1400" kern="1200" dirty="0"/>
            <a:t>This seeks to build on previous research from the GMC which focused on quantitative analysis, along with literature reviews, and numerous pieces of research by Kath Woolf to understand DA.</a:t>
          </a:r>
          <a:endParaRPr lang="en-GB" sz="1400" b="1" i="1" kern="1200" dirty="0"/>
        </a:p>
      </dsp:txBody>
      <dsp:txXfrm>
        <a:off x="635134" y="457589"/>
        <a:ext cx="6789033" cy="915179"/>
      </dsp:txXfrm>
    </dsp:sp>
    <dsp:sp modelId="{62331E47-A5D0-422C-AB8A-1C599224E217}">
      <dsp:nvSpPr>
        <dsp:cNvPr id="0" name=""/>
        <dsp:cNvSpPr/>
      </dsp:nvSpPr>
      <dsp:spPr>
        <a:xfrm>
          <a:off x="63147" y="343192"/>
          <a:ext cx="1143973" cy="1143973"/>
        </a:xfrm>
        <a:prstGeom prst="ellipse">
          <a:avLst/>
        </a:prstGeom>
        <a:solidFill>
          <a:schemeClr val="lt1">
            <a:hueOff val="0"/>
            <a:satOff val="0"/>
            <a:lumOff val="0"/>
            <a:alphaOff val="0"/>
          </a:schemeClr>
        </a:solidFill>
        <a:ln w="2540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31ECB7F-47FE-4EFC-8C3D-A1D2E3BFB12B}">
      <dsp:nvSpPr>
        <dsp:cNvPr id="0" name=""/>
        <dsp:cNvSpPr/>
      </dsp:nvSpPr>
      <dsp:spPr>
        <a:xfrm>
          <a:off x="967801" y="1830358"/>
          <a:ext cx="6456365" cy="915179"/>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6423" tIns="35560" rIns="35560" bIns="35560" numCol="1" spcCol="1270" anchor="ctr" anchorCtr="0">
          <a:noAutofit/>
        </a:bodyPr>
        <a:lstStyle/>
        <a:p>
          <a:pPr marL="0" lvl="0" indent="0" algn="l" defTabSz="622300">
            <a:lnSpc>
              <a:spcPct val="90000"/>
            </a:lnSpc>
            <a:spcBef>
              <a:spcPct val="0"/>
            </a:spcBef>
            <a:spcAft>
              <a:spcPct val="35000"/>
            </a:spcAft>
            <a:buNone/>
          </a:pPr>
          <a:r>
            <a:rPr lang="en-US" sz="1400" kern="1200" dirty="0"/>
            <a:t>Present key findings from a project with the GMC titled </a:t>
          </a:r>
          <a:r>
            <a:rPr lang="en-US" sz="1400" b="1" i="1" kern="1200" dirty="0"/>
            <a:t>“What supported your success in training?” A qualitative exploration of the factors associated with an absence of an ethnic attainment gap in </a:t>
          </a:r>
          <a:r>
            <a:rPr lang="en-GB" sz="1400" b="1" i="1" kern="1200" dirty="0"/>
            <a:t>post-graduate specialty training</a:t>
          </a:r>
          <a:endParaRPr lang="en-GB" sz="1400" kern="1200" dirty="0"/>
        </a:p>
      </dsp:txBody>
      <dsp:txXfrm>
        <a:off x="967801" y="1830358"/>
        <a:ext cx="6456365" cy="915179"/>
      </dsp:txXfrm>
    </dsp:sp>
    <dsp:sp modelId="{74184B44-BEFA-4345-AA32-924C60C32B0A}">
      <dsp:nvSpPr>
        <dsp:cNvPr id="0" name=""/>
        <dsp:cNvSpPr/>
      </dsp:nvSpPr>
      <dsp:spPr>
        <a:xfrm>
          <a:off x="395814" y="1715960"/>
          <a:ext cx="1143973" cy="1143973"/>
        </a:xfrm>
        <a:prstGeom prst="ellipse">
          <a:avLst/>
        </a:prstGeom>
        <a:solidFill>
          <a:schemeClr val="lt1">
            <a:hueOff val="0"/>
            <a:satOff val="0"/>
            <a:lumOff val="0"/>
            <a:alphaOff val="0"/>
          </a:schemeClr>
        </a:solidFill>
        <a:ln w="25400" cap="flat" cmpd="sng" algn="ctr">
          <a:solidFill>
            <a:schemeClr val="accent1">
              <a:shade val="50000"/>
              <a:hueOff val="11175"/>
              <a:satOff val="-9195"/>
              <a:lumOff val="30124"/>
              <a:alphaOff val="0"/>
            </a:schemeClr>
          </a:solidFill>
          <a:prstDash val="solid"/>
        </a:ln>
        <a:effectLst/>
      </dsp:spPr>
      <dsp:style>
        <a:lnRef idx="2">
          <a:scrgbClr r="0" g="0" b="0"/>
        </a:lnRef>
        <a:fillRef idx="1">
          <a:scrgbClr r="0" g="0" b="0"/>
        </a:fillRef>
        <a:effectRef idx="0">
          <a:scrgbClr r="0" g="0" b="0"/>
        </a:effectRef>
        <a:fontRef idx="minor"/>
      </dsp:style>
    </dsp:sp>
    <dsp:sp modelId="{0700ABC5-8345-4A3B-8777-D52A2C5B83F9}">
      <dsp:nvSpPr>
        <dsp:cNvPr id="0" name=""/>
        <dsp:cNvSpPr/>
      </dsp:nvSpPr>
      <dsp:spPr>
        <a:xfrm>
          <a:off x="635134" y="3203126"/>
          <a:ext cx="6789033" cy="915179"/>
        </a:xfrm>
        <a:prstGeom prst="rect">
          <a:avLst/>
        </a:prstGeom>
        <a:solidFill>
          <a:schemeClr val="accent1">
            <a:shade val="50000"/>
            <a:hueOff val="11175"/>
            <a:satOff val="-9195"/>
            <a:lumOff val="301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6423" tIns="35560" rIns="35560" bIns="35560" numCol="1" spcCol="1270" anchor="ctr" anchorCtr="0">
          <a:noAutofit/>
        </a:bodyPr>
        <a:lstStyle/>
        <a:p>
          <a:pPr marL="0" lvl="0" indent="0" algn="l" defTabSz="622300">
            <a:lnSpc>
              <a:spcPct val="90000"/>
            </a:lnSpc>
            <a:spcBef>
              <a:spcPct val="0"/>
            </a:spcBef>
            <a:spcAft>
              <a:spcPct val="35000"/>
            </a:spcAft>
            <a:buNone/>
          </a:pPr>
          <a:r>
            <a:rPr lang="en-US" sz="1400" kern="1200" dirty="0"/>
            <a:t>Explore the causality behind DA to investigate what causes the </a:t>
          </a:r>
          <a:r>
            <a:rPr lang="en-US" sz="1400" kern="1200" dirty="0">
              <a:solidFill>
                <a:prstClr val="white"/>
              </a:solidFill>
              <a:latin typeface="Arial"/>
              <a:ea typeface="+mn-ea"/>
              <a:cs typeface="+mn-cs"/>
            </a:rPr>
            <a:t>success of trainees in specialties or locations that do not demonstrate DA.</a:t>
          </a:r>
          <a:endParaRPr lang="en-GB" sz="1400" kern="1200" dirty="0">
            <a:solidFill>
              <a:prstClr val="white"/>
            </a:solidFill>
            <a:latin typeface="Arial"/>
            <a:ea typeface="+mn-ea"/>
            <a:cs typeface="+mn-cs"/>
          </a:endParaRPr>
        </a:p>
      </dsp:txBody>
      <dsp:txXfrm>
        <a:off x="635134" y="3203126"/>
        <a:ext cx="6789033" cy="915179"/>
      </dsp:txXfrm>
    </dsp:sp>
    <dsp:sp modelId="{C15CD98E-7183-43D0-9E46-96131C05AC10}">
      <dsp:nvSpPr>
        <dsp:cNvPr id="0" name=""/>
        <dsp:cNvSpPr/>
      </dsp:nvSpPr>
      <dsp:spPr>
        <a:xfrm>
          <a:off x="63147" y="3088729"/>
          <a:ext cx="1143973" cy="1143973"/>
        </a:xfrm>
        <a:prstGeom prst="ellipse">
          <a:avLst/>
        </a:prstGeom>
        <a:solidFill>
          <a:schemeClr val="lt1">
            <a:hueOff val="0"/>
            <a:satOff val="0"/>
            <a:lumOff val="0"/>
            <a:alphaOff val="0"/>
          </a:schemeClr>
        </a:solidFill>
        <a:ln w="25400" cap="flat" cmpd="sng" algn="ctr">
          <a:solidFill>
            <a:schemeClr val="accent1">
              <a:shade val="50000"/>
              <a:hueOff val="11175"/>
              <a:satOff val="-9195"/>
              <a:lumOff val="30124"/>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A0EEC9-1792-477E-861B-442470A42671}">
      <dsp:nvSpPr>
        <dsp:cNvPr id="0" name=""/>
        <dsp:cNvSpPr/>
      </dsp:nvSpPr>
      <dsp:spPr>
        <a:xfrm rot="5400000">
          <a:off x="4270745" y="-1516201"/>
          <a:ext cx="1260370" cy="4612641"/>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t>Trainees in latter stages of specialty training </a:t>
          </a:r>
        </a:p>
        <a:p>
          <a:pPr marL="171450" lvl="1" indent="-171450" algn="l" defTabSz="800100">
            <a:lnSpc>
              <a:spcPct val="90000"/>
            </a:lnSpc>
            <a:spcBef>
              <a:spcPct val="0"/>
            </a:spcBef>
            <a:spcAft>
              <a:spcPct val="15000"/>
            </a:spcAft>
            <a:buChar char="•"/>
          </a:pPr>
          <a:r>
            <a:rPr lang="en-GB" sz="1800" kern="1200" dirty="0"/>
            <a:t>From a breadth of areas/contexts – </a:t>
          </a:r>
          <a:r>
            <a:rPr lang="en-GB" sz="1800" i="1" kern="1200" dirty="0"/>
            <a:t>currently in identified programmes with no DA</a:t>
          </a:r>
        </a:p>
      </dsp:txBody>
      <dsp:txXfrm rot="-5400000">
        <a:off x="2594610" y="221460"/>
        <a:ext cx="4551115" cy="1137318"/>
      </dsp:txXfrm>
    </dsp:sp>
    <dsp:sp modelId="{12C9BDA7-17C2-482F-9646-595CAB5329A9}">
      <dsp:nvSpPr>
        <dsp:cNvPr id="0" name=""/>
        <dsp:cNvSpPr/>
      </dsp:nvSpPr>
      <dsp:spPr>
        <a:xfrm>
          <a:off x="0" y="2387"/>
          <a:ext cx="2594610" cy="1575463"/>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kern="1200" dirty="0"/>
            <a:t>Trainee interviews (30)</a:t>
          </a:r>
        </a:p>
      </dsp:txBody>
      <dsp:txXfrm>
        <a:off x="76908" y="79295"/>
        <a:ext cx="2440794" cy="1421647"/>
      </dsp:txXfrm>
    </dsp:sp>
    <dsp:sp modelId="{E9A9F98A-77CF-4263-85BE-A9A13E902FBD}">
      <dsp:nvSpPr>
        <dsp:cNvPr id="0" name=""/>
        <dsp:cNvSpPr/>
      </dsp:nvSpPr>
      <dsp:spPr>
        <a:xfrm rot="5400000">
          <a:off x="4270745" y="138034"/>
          <a:ext cx="1260370" cy="4612641"/>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t>From a breadth of areas/settings</a:t>
          </a:r>
        </a:p>
        <a:p>
          <a:pPr marL="171450" lvl="1" indent="-171450" algn="l" defTabSz="800100">
            <a:lnSpc>
              <a:spcPct val="90000"/>
            </a:lnSpc>
            <a:spcBef>
              <a:spcPct val="0"/>
            </a:spcBef>
            <a:spcAft>
              <a:spcPct val="15000"/>
            </a:spcAft>
            <a:buChar char="•"/>
          </a:pPr>
          <a:r>
            <a:rPr lang="en-GB" sz="1800" kern="1200" dirty="0"/>
            <a:t>Representing Deaneries, LETBs and Colleges</a:t>
          </a:r>
          <a:r>
            <a:rPr lang="en-GB" sz="1800" i="1" kern="1200" dirty="0"/>
            <a:t> of identified programmes with no DA</a:t>
          </a:r>
        </a:p>
      </dsp:txBody>
      <dsp:txXfrm rot="-5400000">
        <a:off x="2594610" y="1875695"/>
        <a:ext cx="4551115" cy="1137318"/>
      </dsp:txXfrm>
    </dsp:sp>
    <dsp:sp modelId="{0A95778E-2649-4569-9C65-56E61C6F1764}">
      <dsp:nvSpPr>
        <dsp:cNvPr id="0" name=""/>
        <dsp:cNvSpPr/>
      </dsp:nvSpPr>
      <dsp:spPr>
        <a:xfrm>
          <a:off x="0" y="1656623"/>
          <a:ext cx="2594610" cy="1575463"/>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kern="1200" dirty="0"/>
            <a:t>Stakeholder interviews (18)</a:t>
          </a:r>
        </a:p>
      </dsp:txBody>
      <dsp:txXfrm>
        <a:off x="76908" y="1733531"/>
        <a:ext cx="2440794" cy="1421647"/>
      </dsp:txXfrm>
    </dsp:sp>
    <dsp:sp modelId="{F3A8959D-CFC6-47C4-A81B-DB7CAA5168BC}">
      <dsp:nvSpPr>
        <dsp:cNvPr id="0" name=""/>
        <dsp:cNvSpPr/>
      </dsp:nvSpPr>
      <dsp:spPr>
        <a:xfrm rot="5400000">
          <a:off x="4270745" y="1792271"/>
          <a:ext cx="1260370" cy="4612641"/>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t>Academic literature on DA</a:t>
          </a:r>
        </a:p>
        <a:p>
          <a:pPr marL="171450" lvl="1" indent="-171450" algn="l" defTabSz="800100">
            <a:lnSpc>
              <a:spcPct val="90000"/>
            </a:lnSpc>
            <a:spcBef>
              <a:spcPct val="0"/>
            </a:spcBef>
            <a:spcAft>
              <a:spcPct val="15000"/>
            </a:spcAft>
            <a:buChar char="•"/>
          </a:pPr>
          <a:r>
            <a:rPr lang="en-GB" sz="1800" kern="1200" dirty="0"/>
            <a:t>Broader training &amp; learning literature</a:t>
          </a:r>
        </a:p>
      </dsp:txBody>
      <dsp:txXfrm rot="-5400000">
        <a:off x="2594610" y="3529932"/>
        <a:ext cx="4551115" cy="1137318"/>
      </dsp:txXfrm>
    </dsp:sp>
    <dsp:sp modelId="{0EE9FF33-85DF-432B-B1B1-B5572B2C065F}">
      <dsp:nvSpPr>
        <dsp:cNvPr id="0" name=""/>
        <dsp:cNvSpPr/>
      </dsp:nvSpPr>
      <dsp:spPr>
        <a:xfrm>
          <a:off x="0" y="3310860"/>
          <a:ext cx="2594610" cy="1575463"/>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kern="1200" dirty="0"/>
            <a:t>Literature Review</a:t>
          </a:r>
        </a:p>
      </dsp:txBody>
      <dsp:txXfrm>
        <a:off x="76908" y="3387768"/>
        <a:ext cx="2440794" cy="14216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54D636-9398-42FA-B8EA-42B3CD09930A}">
      <dsp:nvSpPr>
        <dsp:cNvPr id="0" name=""/>
        <dsp:cNvSpPr/>
      </dsp:nvSpPr>
      <dsp:spPr>
        <a:xfrm>
          <a:off x="0" y="37073"/>
          <a:ext cx="2778983" cy="4312503"/>
        </a:xfrm>
        <a:prstGeom prst="rect">
          <a:avLst/>
        </a:prstGeom>
        <a:noFill/>
        <a:ln w="762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accent2"/>
              </a:solidFill>
            </a:rPr>
            <a:t>Working/learning environment:</a:t>
          </a:r>
        </a:p>
        <a:p>
          <a:pPr marL="0" lvl="0" indent="0" algn="ctr" defTabSz="889000">
            <a:lnSpc>
              <a:spcPct val="90000"/>
            </a:lnSpc>
            <a:spcBef>
              <a:spcPct val="0"/>
            </a:spcBef>
            <a:spcAft>
              <a:spcPct val="35000"/>
            </a:spcAft>
            <a:buNone/>
          </a:pPr>
          <a:r>
            <a:rPr lang="en-US" sz="1800" kern="1200" dirty="0">
              <a:solidFill>
                <a:schemeClr val="tx1"/>
              </a:solidFill>
            </a:rPr>
            <a:t>• How can cultural awareness and knowledge be embedded within clinical teaching?</a:t>
          </a:r>
          <a:endParaRPr lang="en-GB" sz="1800" kern="1200" dirty="0">
            <a:solidFill>
              <a:schemeClr val="tx1"/>
            </a:solidFill>
          </a:endParaRPr>
        </a:p>
        <a:p>
          <a:pPr marL="0" lvl="0" indent="0" algn="ctr" defTabSz="889000">
            <a:lnSpc>
              <a:spcPct val="90000"/>
            </a:lnSpc>
            <a:spcBef>
              <a:spcPct val="0"/>
            </a:spcBef>
            <a:spcAft>
              <a:spcPct val="35000"/>
            </a:spcAft>
            <a:buNone/>
          </a:pPr>
          <a:r>
            <a:rPr lang="en-US" sz="1800" kern="1200" dirty="0">
              <a:solidFill>
                <a:schemeClr val="tx1"/>
              </a:solidFill>
            </a:rPr>
            <a:t>• How much responsibility can/should training providers take for discovering a learner’s personal circumstances, challenges and potential barriers to progression, and adapt training programmes in response?</a:t>
          </a:r>
          <a:endParaRPr lang="en-GB" sz="1800" kern="1200" dirty="0">
            <a:solidFill>
              <a:schemeClr val="tx1"/>
            </a:solidFill>
          </a:endParaRPr>
        </a:p>
      </dsp:txBody>
      <dsp:txXfrm>
        <a:off x="0" y="37073"/>
        <a:ext cx="2778983" cy="4312503"/>
      </dsp:txXfrm>
    </dsp:sp>
    <dsp:sp modelId="{6794725C-1CDB-44CF-A91D-29DF85AC2E14}">
      <dsp:nvSpPr>
        <dsp:cNvPr id="0" name=""/>
        <dsp:cNvSpPr/>
      </dsp:nvSpPr>
      <dsp:spPr>
        <a:xfrm>
          <a:off x="3056881" y="49428"/>
          <a:ext cx="2778983" cy="4287793"/>
        </a:xfrm>
        <a:prstGeom prst="rect">
          <a:avLst/>
        </a:prstGeom>
        <a:noFill/>
        <a:ln w="762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1111250">
            <a:lnSpc>
              <a:spcPct val="90000"/>
            </a:lnSpc>
            <a:spcBef>
              <a:spcPct val="0"/>
            </a:spcBef>
            <a:spcAft>
              <a:spcPct val="35000"/>
            </a:spcAft>
            <a:buNone/>
          </a:pPr>
          <a:r>
            <a:rPr lang="en-US" sz="2000" b="1" kern="1200" dirty="0">
              <a:solidFill>
                <a:schemeClr val="accent1"/>
              </a:solidFill>
              <a:latin typeface="Arial"/>
              <a:ea typeface="+mn-ea"/>
              <a:cs typeface="+mn-cs"/>
            </a:rPr>
            <a:t>Who supports learning?</a:t>
          </a:r>
        </a:p>
        <a:p>
          <a:pPr marL="0" lvl="0" indent="0" algn="ctr" defTabSz="889000">
            <a:lnSpc>
              <a:spcPct val="90000"/>
            </a:lnSpc>
            <a:spcBef>
              <a:spcPct val="0"/>
            </a:spcBef>
            <a:spcAft>
              <a:spcPct val="35000"/>
            </a:spcAft>
            <a:buNone/>
          </a:pPr>
          <a:r>
            <a:rPr lang="en-US" sz="1800" kern="1200" dirty="0">
              <a:solidFill>
                <a:schemeClr val="tx1"/>
              </a:solidFill>
              <a:latin typeface="Arial"/>
              <a:ea typeface="+mn-ea"/>
              <a:cs typeface="+mn-cs"/>
            </a:rPr>
            <a:t> </a:t>
          </a:r>
          <a:r>
            <a:rPr lang="en-US" sz="1800" kern="1200" dirty="0">
              <a:solidFill>
                <a:schemeClr val="tx1"/>
              </a:solidFill>
            </a:rPr>
            <a:t>• </a:t>
          </a:r>
          <a:r>
            <a:rPr lang="en-US" sz="1800" kern="1200" dirty="0">
              <a:solidFill>
                <a:schemeClr val="tx1"/>
              </a:solidFill>
              <a:latin typeface="Arial"/>
              <a:ea typeface="+mn-ea"/>
              <a:cs typeface="+mn-cs"/>
            </a:rPr>
            <a:t>How might learners gain access and insight from doctors not in formal supervisor roles? </a:t>
          </a:r>
        </a:p>
        <a:p>
          <a:pPr marL="0" lvl="0" indent="0" algn="ctr" defTabSz="889000">
            <a:lnSpc>
              <a:spcPct val="90000"/>
            </a:lnSpc>
            <a:spcBef>
              <a:spcPct val="0"/>
            </a:spcBef>
            <a:spcAft>
              <a:spcPct val="35000"/>
            </a:spcAft>
            <a:buNone/>
          </a:pPr>
          <a:r>
            <a:rPr lang="en-US" sz="1800" kern="1200" dirty="0">
              <a:solidFill>
                <a:schemeClr val="tx1"/>
              </a:solidFill>
              <a:latin typeface="Arial"/>
              <a:ea typeface="+mn-ea"/>
              <a:cs typeface="+mn-cs"/>
            </a:rPr>
            <a:t> </a:t>
          </a:r>
          <a:r>
            <a:rPr lang="en-US" sz="1800" kern="1200" dirty="0">
              <a:solidFill>
                <a:schemeClr val="tx1"/>
              </a:solidFill>
            </a:rPr>
            <a:t>• </a:t>
          </a:r>
          <a:r>
            <a:rPr lang="en-US" sz="1800" kern="1200" dirty="0">
              <a:solidFill>
                <a:schemeClr val="tx1"/>
              </a:solidFill>
              <a:latin typeface="Arial"/>
              <a:ea typeface="+mn-ea"/>
              <a:cs typeface="+mn-cs"/>
            </a:rPr>
            <a:t>How can learners and trainers be supported to build open and honest relationships with one another?</a:t>
          </a:r>
        </a:p>
        <a:p>
          <a:pPr marL="0" lvl="0" indent="0" algn="ctr" defTabSz="889000">
            <a:lnSpc>
              <a:spcPct val="90000"/>
            </a:lnSpc>
            <a:spcBef>
              <a:spcPct val="0"/>
            </a:spcBef>
            <a:spcAft>
              <a:spcPct val="35000"/>
            </a:spcAft>
            <a:buNone/>
          </a:pPr>
          <a:endParaRPr lang="en-US" sz="1800" kern="1200" dirty="0">
            <a:solidFill>
              <a:schemeClr val="tx1"/>
            </a:solidFill>
            <a:latin typeface="Arial"/>
            <a:ea typeface="+mn-ea"/>
            <a:cs typeface="+mn-cs"/>
          </a:endParaRPr>
        </a:p>
        <a:p>
          <a:pPr marL="0" lvl="0" indent="0" algn="ctr" defTabSz="889000">
            <a:lnSpc>
              <a:spcPct val="90000"/>
            </a:lnSpc>
            <a:spcBef>
              <a:spcPct val="0"/>
            </a:spcBef>
            <a:spcAft>
              <a:spcPct val="35000"/>
            </a:spcAft>
            <a:buNone/>
          </a:pPr>
          <a:endParaRPr lang="en-US" sz="1800" kern="1200" dirty="0">
            <a:solidFill>
              <a:schemeClr val="tx1"/>
            </a:solidFill>
            <a:latin typeface="Arial"/>
            <a:ea typeface="+mn-ea"/>
            <a:cs typeface="+mn-cs"/>
          </a:endParaRPr>
        </a:p>
        <a:p>
          <a:pPr marL="0" lvl="0" indent="0" algn="ctr" defTabSz="889000">
            <a:lnSpc>
              <a:spcPct val="90000"/>
            </a:lnSpc>
            <a:spcBef>
              <a:spcPct val="0"/>
            </a:spcBef>
            <a:spcAft>
              <a:spcPct val="35000"/>
            </a:spcAft>
            <a:buNone/>
          </a:pPr>
          <a:endParaRPr lang="en-US" sz="1800" kern="1200" dirty="0">
            <a:solidFill>
              <a:schemeClr val="tx1"/>
            </a:solidFill>
            <a:latin typeface="Arial"/>
            <a:ea typeface="+mn-ea"/>
            <a:cs typeface="+mn-cs"/>
          </a:endParaRPr>
        </a:p>
      </dsp:txBody>
      <dsp:txXfrm>
        <a:off x="3056881" y="49428"/>
        <a:ext cx="2778983" cy="4287793"/>
      </dsp:txXfrm>
    </dsp:sp>
    <dsp:sp modelId="{3CAA2C37-18CE-48E7-8739-4EB05DDAB863}">
      <dsp:nvSpPr>
        <dsp:cNvPr id="0" name=""/>
        <dsp:cNvSpPr/>
      </dsp:nvSpPr>
      <dsp:spPr>
        <a:xfrm>
          <a:off x="6113762" y="55606"/>
          <a:ext cx="2778983" cy="4275437"/>
        </a:xfrm>
        <a:prstGeom prst="rect">
          <a:avLst/>
        </a:prstGeom>
        <a:noFill/>
        <a:ln w="5715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accent1">
                  <a:lumMod val="50000"/>
                </a:schemeClr>
              </a:solidFill>
              <a:latin typeface="Arial"/>
              <a:ea typeface="+mn-ea"/>
              <a:cs typeface="+mn-cs"/>
            </a:rPr>
            <a:t>What supports learning?</a:t>
          </a:r>
        </a:p>
        <a:p>
          <a:pPr marL="0" lvl="0" indent="0" algn="ctr" defTabSz="889000">
            <a:lnSpc>
              <a:spcPct val="90000"/>
            </a:lnSpc>
            <a:spcBef>
              <a:spcPct val="0"/>
            </a:spcBef>
            <a:spcAft>
              <a:spcPct val="35000"/>
            </a:spcAft>
            <a:buNone/>
          </a:pPr>
          <a:r>
            <a:rPr lang="en-US" sz="2000" b="1" kern="1200" dirty="0">
              <a:solidFill>
                <a:schemeClr val="tx1"/>
              </a:solidFill>
              <a:latin typeface="Arial"/>
              <a:ea typeface="+mn-ea"/>
              <a:cs typeface="+mn-cs"/>
            </a:rPr>
            <a:t>• </a:t>
          </a:r>
          <a:r>
            <a:rPr lang="en-US" sz="1800" kern="1200" dirty="0">
              <a:solidFill>
                <a:schemeClr val="tx1"/>
              </a:solidFill>
              <a:latin typeface="Arial"/>
              <a:ea typeface="+mn-ea"/>
              <a:cs typeface="+mn-cs"/>
            </a:rPr>
            <a:t>What do training providers know about their learner cohorts and exam attempts? What additional data could be used to aid identification of learners that might benefit from earlier support or intervention?</a:t>
          </a:r>
        </a:p>
        <a:p>
          <a:pPr marL="0" lvl="0" indent="0" algn="ctr" defTabSz="889000">
            <a:lnSpc>
              <a:spcPct val="90000"/>
            </a:lnSpc>
            <a:spcBef>
              <a:spcPct val="0"/>
            </a:spcBef>
            <a:spcAft>
              <a:spcPct val="35000"/>
            </a:spcAft>
            <a:buNone/>
          </a:pPr>
          <a:r>
            <a:rPr lang="en-US" sz="1800" kern="1200" dirty="0">
              <a:solidFill>
                <a:schemeClr val="tx1"/>
              </a:solidFill>
              <a:latin typeface="Arial"/>
              <a:ea typeface="+mn-ea"/>
              <a:cs typeface="+mn-cs"/>
            </a:rPr>
            <a:t>•  How can experience ‘outside’ the normal curriculum be referenced as valuable learning experiences?</a:t>
          </a:r>
          <a:endParaRPr lang="en-GB" sz="1800" kern="1200" dirty="0">
            <a:solidFill>
              <a:schemeClr val="tx1"/>
            </a:solidFill>
            <a:latin typeface="Arial"/>
            <a:ea typeface="+mn-ea"/>
            <a:cs typeface="+mn-cs"/>
          </a:endParaRPr>
        </a:p>
      </dsp:txBody>
      <dsp:txXfrm>
        <a:off x="6113762" y="55606"/>
        <a:ext cx="2778983" cy="4275437"/>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4988" cy="512763"/>
          </a:xfrm>
          <a:prstGeom prst="rect">
            <a:avLst/>
          </a:prstGeom>
        </p:spPr>
        <p:txBody>
          <a:bodyPr vert="horz" lIns="95500" tIns="47750" rIns="95500" bIns="47750" rtlCol="0"/>
          <a:lstStyle>
            <a:lvl1pPr algn="l">
              <a:defRPr sz="1300"/>
            </a:lvl1pPr>
          </a:lstStyle>
          <a:p>
            <a:pPr>
              <a:defRPr/>
            </a:pPr>
            <a:endParaRPr lang="en-GB" dirty="0"/>
          </a:p>
        </p:txBody>
      </p:sp>
      <p:sp>
        <p:nvSpPr>
          <p:cNvPr id="3" name="Date Placeholder 2"/>
          <p:cNvSpPr>
            <a:spLocks noGrp="1"/>
          </p:cNvSpPr>
          <p:nvPr>
            <p:ph type="dt" idx="1"/>
          </p:nvPr>
        </p:nvSpPr>
        <p:spPr>
          <a:xfrm>
            <a:off x="4022725" y="0"/>
            <a:ext cx="3074988" cy="512763"/>
          </a:xfrm>
          <a:prstGeom prst="rect">
            <a:avLst/>
          </a:prstGeom>
        </p:spPr>
        <p:txBody>
          <a:bodyPr vert="horz" lIns="95500" tIns="47750" rIns="95500" bIns="47750" rtlCol="0"/>
          <a:lstStyle>
            <a:lvl1pPr algn="r">
              <a:defRPr sz="1300"/>
            </a:lvl1pPr>
          </a:lstStyle>
          <a:p>
            <a:pPr>
              <a:defRPr/>
            </a:pPr>
            <a:fld id="{BAD531FA-2884-40BB-BB9E-0B19327D9750}" type="datetimeFigureOut">
              <a:rPr lang="en-GB"/>
              <a:pPr>
                <a:defRPr/>
              </a:pPr>
              <a:t>08/03/2023</a:t>
            </a:fld>
            <a:endParaRPr lang="en-GB" dirty="0"/>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5500" tIns="47750" rIns="95500" bIns="47750" rtlCol="0" anchor="ctr"/>
          <a:lstStyle/>
          <a:p>
            <a:pPr lvl="0"/>
            <a:endParaRPr lang="en-GB" noProof="0" dirty="0"/>
          </a:p>
        </p:txBody>
      </p:sp>
      <p:sp>
        <p:nvSpPr>
          <p:cNvPr id="5" name="Notes Placeholder 4"/>
          <p:cNvSpPr>
            <a:spLocks noGrp="1"/>
          </p:cNvSpPr>
          <p:nvPr>
            <p:ph type="body" sz="quarter" idx="3"/>
          </p:nvPr>
        </p:nvSpPr>
        <p:spPr>
          <a:xfrm>
            <a:off x="709613" y="4860925"/>
            <a:ext cx="5680075" cy="4605338"/>
          </a:xfrm>
          <a:prstGeom prst="rect">
            <a:avLst/>
          </a:prstGeom>
        </p:spPr>
        <p:txBody>
          <a:bodyPr vert="horz" lIns="95500" tIns="47750" rIns="95500" bIns="4775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720263"/>
            <a:ext cx="3074988" cy="512762"/>
          </a:xfrm>
          <a:prstGeom prst="rect">
            <a:avLst/>
          </a:prstGeom>
        </p:spPr>
        <p:txBody>
          <a:bodyPr vert="horz" lIns="95500" tIns="47750" rIns="95500" bIns="47750" rtlCol="0" anchor="b"/>
          <a:lstStyle>
            <a:lvl1pPr algn="l">
              <a:defRPr sz="1300"/>
            </a:lvl1pPr>
          </a:lstStyle>
          <a:p>
            <a:pPr>
              <a:defRPr/>
            </a:pPr>
            <a:endParaRPr lang="en-GB" dirty="0"/>
          </a:p>
        </p:txBody>
      </p:sp>
      <p:sp>
        <p:nvSpPr>
          <p:cNvPr id="7" name="Slide Number Placeholder 6"/>
          <p:cNvSpPr>
            <a:spLocks noGrp="1"/>
          </p:cNvSpPr>
          <p:nvPr>
            <p:ph type="sldNum" sz="quarter" idx="5"/>
          </p:nvPr>
        </p:nvSpPr>
        <p:spPr>
          <a:xfrm>
            <a:off x="4022725" y="9720263"/>
            <a:ext cx="3074988" cy="512762"/>
          </a:xfrm>
          <a:prstGeom prst="rect">
            <a:avLst/>
          </a:prstGeom>
        </p:spPr>
        <p:txBody>
          <a:bodyPr vert="horz" lIns="95500" tIns="47750" rIns="95500" bIns="47750" rtlCol="0" anchor="b"/>
          <a:lstStyle>
            <a:lvl1pPr algn="r">
              <a:defRPr sz="1300"/>
            </a:lvl1pPr>
          </a:lstStyle>
          <a:p>
            <a:pPr>
              <a:defRPr/>
            </a:pPr>
            <a:fld id="{3A75E1FE-36B3-4CE5-B8BB-201573E009FA}" type="slidenum">
              <a:rPr lang="en-GB"/>
              <a:pPr>
                <a:defRPr/>
              </a:pPr>
              <a:t>‹#›</a:t>
            </a:fld>
            <a:endParaRPr lang="en-GB" dirty="0"/>
          </a:p>
        </p:txBody>
      </p:sp>
    </p:spTree>
    <p:extLst>
      <p:ext uri="{BB962C8B-B14F-4D97-AF65-F5344CB8AC3E}">
        <p14:creationId xmlns:p14="http://schemas.microsoft.com/office/powerpoint/2010/main" val="34883049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EF86F40-4598-4E8E-9F1B-196B77153A20}" type="slidenum">
              <a:rPr lang="en-GB" smtClean="0"/>
              <a:pPr/>
              <a:t>1</a:t>
            </a:fld>
            <a:endParaRPr lang="en-GB" dirty="0"/>
          </a:p>
        </p:txBody>
      </p:sp>
    </p:spTree>
    <p:extLst>
      <p:ext uri="{BB962C8B-B14F-4D97-AF65-F5344CB8AC3E}">
        <p14:creationId xmlns:p14="http://schemas.microsoft.com/office/powerpoint/2010/main" val="41928289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GB" dirty="0"/>
          </a:p>
        </p:txBody>
      </p:sp>
      <p:sp>
        <p:nvSpPr>
          <p:cNvPr id="4" name="Slide Number Placeholder 3"/>
          <p:cNvSpPr>
            <a:spLocks noGrp="1"/>
          </p:cNvSpPr>
          <p:nvPr>
            <p:ph type="sldNum" sz="quarter" idx="5"/>
          </p:nvPr>
        </p:nvSpPr>
        <p:spPr/>
        <p:txBody>
          <a:bodyPr/>
          <a:lstStyle/>
          <a:p>
            <a:pPr>
              <a:defRPr/>
            </a:pPr>
            <a:fld id="{3A75E1FE-36B3-4CE5-B8BB-201573E009FA}" type="slidenum">
              <a:rPr lang="en-GB" smtClean="0"/>
              <a:pPr>
                <a:defRPr/>
              </a:pPr>
              <a:t>10</a:t>
            </a:fld>
            <a:endParaRPr lang="en-GB" dirty="0"/>
          </a:p>
        </p:txBody>
      </p:sp>
    </p:spTree>
    <p:extLst>
      <p:ext uri="{BB962C8B-B14F-4D97-AF65-F5344CB8AC3E}">
        <p14:creationId xmlns:p14="http://schemas.microsoft.com/office/powerpoint/2010/main" val="42749012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GB" dirty="0"/>
          </a:p>
        </p:txBody>
      </p:sp>
      <p:sp>
        <p:nvSpPr>
          <p:cNvPr id="4" name="Slide Number Placeholder 3"/>
          <p:cNvSpPr>
            <a:spLocks noGrp="1"/>
          </p:cNvSpPr>
          <p:nvPr>
            <p:ph type="sldNum" sz="quarter" idx="5"/>
          </p:nvPr>
        </p:nvSpPr>
        <p:spPr/>
        <p:txBody>
          <a:bodyPr/>
          <a:lstStyle/>
          <a:p>
            <a:pPr>
              <a:defRPr/>
            </a:pPr>
            <a:fld id="{3A75E1FE-36B3-4CE5-B8BB-201573E009FA}" type="slidenum">
              <a:rPr lang="en-GB" smtClean="0"/>
              <a:pPr>
                <a:defRPr/>
              </a:pPr>
              <a:t>11</a:t>
            </a:fld>
            <a:endParaRPr lang="en-GB" dirty="0"/>
          </a:p>
        </p:txBody>
      </p:sp>
    </p:spTree>
    <p:extLst>
      <p:ext uri="{BB962C8B-B14F-4D97-AF65-F5344CB8AC3E}">
        <p14:creationId xmlns:p14="http://schemas.microsoft.com/office/powerpoint/2010/main" val="19916234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3A75E1FE-36B3-4CE5-B8BB-201573E009FA}" type="slidenum">
              <a:rPr lang="en-GB" smtClean="0"/>
              <a:pPr>
                <a:defRPr/>
              </a:pPr>
              <a:t>12</a:t>
            </a:fld>
            <a:endParaRPr lang="en-GB" dirty="0"/>
          </a:p>
        </p:txBody>
      </p:sp>
    </p:spTree>
    <p:extLst>
      <p:ext uri="{BB962C8B-B14F-4D97-AF65-F5344CB8AC3E}">
        <p14:creationId xmlns:p14="http://schemas.microsoft.com/office/powerpoint/2010/main" val="34250516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GB" dirty="0"/>
          </a:p>
        </p:txBody>
      </p:sp>
      <p:sp>
        <p:nvSpPr>
          <p:cNvPr id="4" name="Slide Number Placeholder 3"/>
          <p:cNvSpPr>
            <a:spLocks noGrp="1"/>
          </p:cNvSpPr>
          <p:nvPr>
            <p:ph type="sldNum" sz="quarter" idx="5"/>
          </p:nvPr>
        </p:nvSpPr>
        <p:spPr/>
        <p:txBody>
          <a:bodyPr/>
          <a:lstStyle/>
          <a:p>
            <a:pPr>
              <a:defRPr/>
            </a:pPr>
            <a:fld id="{3A75E1FE-36B3-4CE5-B8BB-201573E009FA}" type="slidenum">
              <a:rPr lang="en-GB" smtClean="0"/>
              <a:pPr>
                <a:defRPr/>
              </a:pPr>
              <a:t>13</a:t>
            </a:fld>
            <a:endParaRPr lang="en-GB" dirty="0"/>
          </a:p>
        </p:txBody>
      </p:sp>
    </p:spTree>
    <p:extLst>
      <p:ext uri="{BB962C8B-B14F-4D97-AF65-F5344CB8AC3E}">
        <p14:creationId xmlns:p14="http://schemas.microsoft.com/office/powerpoint/2010/main" val="11862125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3A75E1FE-36B3-4CE5-B8BB-201573E009FA}" type="slidenum">
              <a:rPr lang="en-GB" smtClean="0"/>
              <a:pPr>
                <a:defRPr/>
              </a:pPr>
              <a:t>14</a:t>
            </a:fld>
            <a:endParaRPr lang="en-GB" dirty="0"/>
          </a:p>
        </p:txBody>
      </p:sp>
    </p:spTree>
    <p:extLst>
      <p:ext uri="{BB962C8B-B14F-4D97-AF65-F5344CB8AC3E}">
        <p14:creationId xmlns:p14="http://schemas.microsoft.com/office/powerpoint/2010/main" val="3556408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3A75E1FE-36B3-4CE5-B8BB-201573E009FA}" type="slidenum">
              <a:rPr lang="en-GB" smtClean="0"/>
              <a:pPr>
                <a:defRPr/>
              </a:pPr>
              <a:t>15</a:t>
            </a:fld>
            <a:endParaRPr lang="en-GB" dirty="0"/>
          </a:p>
        </p:txBody>
      </p:sp>
    </p:spTree>
    <p:extLst>
      <p:ext uri="{BB962C8B-B14F-4D97-AF65-F5344CB8AC3E}">
        <p14:creationId xmlns:p14="http://schemas.microsoft.com/office/powerpoint/2010/main" val="40415602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3A75E1FE-36B3-4CE5-B8BB-201573E009FA}" type="slidenum">
              <a:rPr lang="en-GB" smtClean="0"/>
              <a:pPr>
                <a:defRPr/>
              </a:pPr>
              <a:t>16</a:t>
            </a:fld>
            <a:endParaRPr lang="en-GB" dirty="0"/>
          </a:p>
        </p:txBody>
      </p:sp>
    </p:spTree>
    <p:extLst>
      <p:ext uri="{BB962C8B-B14F-4D97-AF65-F5344CB8AC3E}">
        <p14:creationId xmlns:p14="http://schemas.microsoft.com/office/powerpoint/2010/main" val="25818876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5"/>
          </p:nvPr>
        </p:nvSpPr>
        <p:spPr/>
        <p:txBody>
          <a:bodyPr/>
          <a:lstStyle/>
          <a:p>
            <a:pPr>
              <a:defRPr/>
            </a:pPr>
            <a:fld id="{3A75E1FE-36B3-4CE5-B8BB-201573E009FA}" type="slidenum">
              <a:rPr lang="en-GB" smtClean="0"/>
              <a:pPr>
                <a:defRPr/>
              </a:pPr>
              <a:t>17</a:t>
            </a:fld>
            <a:endParaRPr lang="en-GB" dirty="0"/>
          </a:p>
        </p:txBody>
      </p:sp>
    </p:spTree>
    <p:extLst>
      <p:ext uri="{BB962C8B-B14F-4D97-AF65-F5344CB8AC3E}">
        <p14:creationId xmlns:p14="http://schemas.microsoft.com/office/powerpoint/2010/main" val="30304366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3A75E1FE-36B3-4CE5-B8BB-201573E009FA}" type="slidenum">
              <a:rPr lang="en-GB" smtClean="0"/>
              <a:pPr>
                <a:defRPr/>
              </a:pPr>
              <a:t>18</a:t>
            </a:fld>
            <a:endParaRPr lang="en-GB" dirty="0"/>
          </a:p>
        </p:txBody>
      </p:sp>
    </p:spTree>
    <p:extLst>
      <p:ext uri="{BB962C8B-B14F-4D97-AF65-F5344CB8AC3E}">
        <p14:creationId xmlns:p14="http://schemas.microsoft.com/office/powerpoint/2010/main" val="31674203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indent="0">
              <a:buFontTx/>
              <a:buNone/>
            </a:pPr>
            <a:endParaRPr lang="en-US" dirty="0"/>
          </a:p>
        </p:txBody>
      </p:sp>
      <p:sp>
        <p:nvSpPr>
          <p:cNvPr id="4" name="Slide Number Placeholder 3"/>
          <p:cNvSpPr>
            <a:spLocks noGrp="1"/>
          </p:cNvSpPr>
          <p:nvPr>
            <p:ph type="sldNum" sz="quarter" idx="5"/>
          </p:nvPr>
        </p:nvSpPr>
        <p:spPr/>
        <p:txBody>
          <a:bodyPr/>
          <a:lstStyle/>
          <a:p>
            <a:pPr>
              <a:defRPr/>
            </a:pPr>
            <a:fld id="{3A75E1FE-36B3-4CE5-B8BB-201573E009FA}" type="slidenum">
              <a:rPr lang="en-GB" smtClean="0"/>
              <a:pPr>
                <a:defRPr/>
              </a:pPr>
              <a:t>19</a:t>
            </a:fld>
            <a:endParaRPr lang="en-GB" dirty="0"/>
          </a:p>
        </p:txBody>
      </p:sp>
    </p:spTree>
    <p:extLst>
      <p:ext uri="{BB962C8B-B14F-4D97-AF65-F5344CB8AC3E}">
        <p14:creationId xmlns:p14="http://schemas.microsoft.com/office/powerpoint/2010/main" val="3601169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5"/>
          </p:nvPr>
        </p:nvSpPr>
        <p:spPr/>
        <p:txBody>
          <a:bodyPr/>
          <a:lstStyle/>
          <a:p>
            <a:pPr>
              <a:defRPr/>
            </a:pPr>
            <a:fld id="{3A75E1FE-36B3-4CE5-B8BB-201573E009FA}" type="slidenum">
              <a:rPr lang="en-GB" smtClean="0"/>
              <a:pPr>
                <a:defRPr/>
              </a:pPr>
              <a:t>2</a:t>
            </a:fld>
            <a:endParaRPr lang="en-GB" dirty="0"/>
          </a:p>
        </p:txBody>
      </p:sp>
    </p:spTree>
    <p:extLst>
      <p:ext uri="{BB962C8B-B14F-4D97-AF65-F5344CB8AC3E}">
        <p14:creationId xmlns:p14="http://schemas.microsoft.com/office/powerpoint/2010/main" val="33080019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3A75E1FE-36B3-4CE5-B8BB-201573E009FA}" type="slidenum">
              <a:rPr lang="en-GB" smtClean="0"/>
              <a:pPr>
                <a:defRPr/>
              </a:pPr>
              <a:t>20</a:t>
            </a:fld>
            <a:endParaRPr lang="en-GB" dirty="0"/>
          </a:p>
        </p:txBody>
      </p:sp>
    </p:spTree>
    <p:extLst>
      <p:ext uri="{BB962C8B-B14F-4D97-AF65-F5344CB8AC3E}">
        <p14:creationId xmlns:p14="http://schemas.microsoft.com/office/powerpoint/2010/main" val="24357074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endParaRPr lang="en-US" dirty="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765ADB2-DC34-4D59-AC6E-8BE19B57E618}" type="slidenum">
              <a:rPr lang="en-GB" smtClean="0"/>
              <a:pPr/>
              <a:t>21</a:t>
            </a:fld>
            <a:endParaRPr lang="en-GB" dirty="0"/>
          </a:p>
        </p:txBody>
      </p:sp>
    </p:spTree>
    <p:extLst>
      <p:ext uri="{BB962C8B-B14F-4D97-AF65-F5344CB8AC3E}">
        <p14:creationId xmlns:p14="http://schemas.microsoft.com/office/powerpoint/2010/main" val="40108207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indent="0" algn="just">
              <a:buFont typeface="Arial" panose="020B0604020202020204" pitchFamily="34" charset="0"/>
              <a:buNone/>
            </a:pPr>
            <a:endParaRPr lang="en-US" sz="1200" dirty="0"/>
          </a:p>
        </p:txBody>
      </p:sp>
      <p:sp>
        <p:nvSpPr>
          <p:cNvPr id="4" name="Slide Number Placeholder 3"/>
          <p:cNvSpPr>
            <a:spLocks noGrp="1"/>
          </p:cNvSpPr>
          <p:nvPr>
            <p:ph type="sldNum" sz="quarter" idx="5"/>
          </p:nvPr>
        </p:nvSpPr>
        <p:spPr/>
        <p:txBody>
          <a:bodyPr/>
          <a:lstStyle/>
          <a:p>
            <a:pPr>
              <a:defRPr/>
            </a:pPr>
            <a:fld id="{3A75E1FE-36B3-4CE5-B8BB-201573E009FA}" type="slidenum">
              <a:rPr lang="en-GB" smtClean="0"/>
              <a:pPr>
                <a:defRPr/>
              </a:pPr>
              <a:t>22</a:t>
            </a:fld>
            <a:endParaRPr lang="en-GB" dirty="0"/>
          </a:p>
        </p:txBody>
      </p:sp>
    </p:spTree>
    <p:extLst>
      <p:ext uri="{BB962C8B-B14F-4D97-AF65-F5344CB8AC3E}">
        <p14:creationId xmlns:p14="http://schemas.microsoft.com/office/powerpoint/2010/main" val="3914898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A75E1FE-36B3-4CE5-B8BB-201573E009FA}" type="slidenum">
              <a:rPr lang="en-GB" smtClean="0"/>
              <a:pPr>
                <a:defRPr/>
              </a:pPr>
              <a:t>23</a:t>
            </a:fld>
            <a:endParaRPr lang="en-GB" dirty="0"/>
          </a:p>
        </p:txBody>
      </p:sp>
    </p:spTree>
    <p:extLst>
      <p:ext uri="{BB962C8B-B14F-4D97-AF65-F5344CB8AC3E}">
        <p14:creationId xmlns:p14="http://schemas.microsoft.com/office/powerpoint/2010/main" val="22634302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765ADB2-DC34-4D59-AC6E-8BE19B57E618}" type="slidenum">
              <a:rPr lang="en-GB" smtClean="0"/>
              <a:pPr/>
              <a:t>24</a:t>
            </a:fld>
            <a:endParaRPr lang="en-GB" dirty="0"/>
          </a:p>
        </p:txBody>
      </p:sp>
    </p:spTree>
    <p:extLst>
      <p:ext uri="{BB962C8B-B14F-4D97-AF65-F5344CB8AC3E}">
        <p14:creationId xmlns:p14="http://schemas.microsoft.com/office/powerpoint/2010/main" val="35810339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endParaRPr lang="en-GB" altLang="en-US" sz="1100" i="1" dirty="0">
              <a:solidFill>
                <a:schemeClr val="bg1"/>
              </a:solidFill>
              <a:latin typeface="Calibri" panose="020F0502020204030204" pitchFamily="34" charset="0"/>
              <a:ea typeface="MS PGothic" panose="020B0600070205080204" pitchFamily="34" charset="-128"/>
            </a:endParaRPr>
          </a:p>
        </p:txBody>
      </p:sp>
      <p:sp>
        <p:nvSpPr>
          <p:cNvPr id="4" name="Slide Number Placeholder 3"/>
          <p:cNvSpPr>
            <a:spLocks noGrp="1"/>
          </p:cNvSpPr>
          <p:nvPr>
            <p:ph type="sldNum" sz="quarter" idx="5"/>
          </p:nvPr>
        </p:nvSpPr>
        <p:spPr/>
        <p:txBody>
          <a:bodyPr/>
          <a:lstStyle/>
          <a:p>
            <a:pPr>
              <a:defRPr/>
            </a:pPr>
            <a:fld id="{CFA8B8D8-61B0-4F79-A4AA-59E75DDEDAA5}" type="slidenum">
              <a:rPr lang="en-GB" smtClean="0"/>
              <a:pPr>
                <a:defRPr/>
              </a:pPr>
              <a:t>25</a:t>
            </a:fld>
            <a:endParaRPr lang="en-GB" dirty="0"/>
          </a:p>
        </p:txBody>
      </p:sp>
    </p:spTree>
    <p:extLst>
      <p:ext uri="{BB962C8B-B14F-4D97-AF65-F5344CB8AC3E}">
        <p14:creationId xmlns:p14="http://schemas.microsoft.com/office/powerpoint/2010/main" val="41229821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3A75E1FE-36B3-4CE5-B8BB-201573E009FA}" type="slidenum">
              <a:rPr lang="en-GB" smtClean="0"/>
              <a:pPr>
                <a:defRPr/>
              </a:pPr>
              <a:t>26</a:t>
            </a:fld>
            <a:endParaRPr lang="en-GB" dirty="0"/>
          </a:p>
        </p:txBody>
      </p:sp>
    </p:spTree>
    <p:extLst>
      <p:ext uri="{BB962C8B-B14F-4D97-AF65-F5344CB8AC3E}">
        <p14:creationId xmlns:p14="http://schemas.microsoft.com/office/powerpoint/2010/main" val="28153230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CFA8B8D8-61B0-4F79-A4AA-59E75DDEDAA5}" type="slidenum">
              <a:rPr lang="en-GB" smtClean="0"/>
              <a:pPr>
                <a:defRPr/>
              </a:pPr>
              <a:t>27</a:t>
            </a:fld>
            <a:endParaRPr lang="en-GB" dirty="0"/>
          </a:p>
        </p:txBody>
      </p:sp>
    </p:spTree>
    <p:extLst>
      <p:ext uri="{BB962C8B-B14F-4D97-AF65-F5344CB8AC3E}">
        <p14:creationId xmlns:p14="http://schemas.microsoft.com/office/powerpoint/2010/main" val="716757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indent="0">
              <a:buFont typeface="Arial" panose="020B0604020202020204" pitchFamily="34" charset="0"/>
              <a:buNone/>
            </a:pPr>
            <a:endParaRPr lang="en-GB" dirty="0">
              <a:highlight>
                <a:srgbClr val="FFFF00"/>
              </a:highlight>
            </a:endParaRPr>
          </a:p>
        </p:txBody>
      </p:sp>
      <p:sp>
        <p:nvSpPr>
          <p:cNvPr id="4" name="Slide Number Placeholder 3"/>
          <p:cNvSpPr>
            <a:spLocks noGrp="1"/>
          </p:cNvSpPr>
          <p:nvPr>
            <p:ph type="sldNum" sz="quarter" idx="5"/>
          </p:nvPr>
        </p:nvSpPr>
        <p:spPr/>
        <p:txBody>
          <a:bodyPr/>
          <a:lstStyle/>
          <a:p>
            <a:pPr>
              <a:defRPr/>
            </a:pPr>
            <a:fld id="{3A75E1FE-36B3-4CE5-B8BB-201573E009FA}" type="slidenum">
              <a:rPr lang="en-GB" smtClean="0"/>
              <a:pPr>
                <a:defRPr/>
              </a:pPr>
              <a:t>3</a:t>
            </a:fld>
            <a:endParaRPr lang="en-GB" dirty="0"/>
          </a:p>
        </p:txBody>
      </p:sp>
    </p:spTree>
    <p:extLst>
      <p:ext uri="{BB962C8B-B14F-4D97-AF65-F5344CB8AC3E}">
        <p14:creationId xmlns:p14="http://schemas.microsoft.com/office/powerpoint/2010/main" val="406793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pPr>
              <a:defRPr/>
            </a:pPr>
            <a:fld id="{CFA8B8D8-61B0-4F79-A4AA-59E75DDEDAA5}" type="slidenum">
              <a:rPr lang="en-GB" smtClean="0"/>
              <a:pPr>
                <a:defRPr/>
              </a:pPr>
              <a:t>4</a:t>
            </a:fld>
            <a:endParaRPr lang="en-GB" dirty="0"/>
          </a:p>
        </p:txBody>
      </p:sp>
    </p:spTree>
    <p:extLst>
      <p:ext uri="{BB962C8B-B14F-4D97-AF65-F5344CB8AC3E}">
        <p14:creationId xmlns:p14="http://schemas.microsoft.com/office/powerpoint/2010/main" val="2818043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pPr>
              <a:defRPr/>
            </a:pPr>
            <a:fld id="{3A75E1FE-36B3-4CE5-B8BB-201573E009FA}" type="slidenum">
              <a:rPr lang="en-GB" smtClean="0"/>
              <a:pPr>
                <a:defRPr/>
              </a:pPr>
              <a:t>5</a:t>
            </a:fld>
            <a:endParaRPr lang="en-GB" dirty="0"/>
          </a:p>
        </p:txBody>
      </p:sp>
    </p:spTree>
    <p:extLst>
      <p:ext uri="{BB962C8B-B14F-4D97-AF65-F5344CB8AC3E}">
        <p14:creationId xmlns:p14="http://schemas.microsoft.com/office/powerpoint/2010/main" val="966814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endParaRPr lang="en-GB" dirty="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765ADB2-DC34-4D59-AC6E-8BE19B57E618}" type="slidenum">
              <a:rPr lang="en-GB" smtClean="0"/>
              <a:pPr/>
              <a:t>6</a:t>
            </a:fld>
            <a:endParaRPr lang="en-GB" dirty="0"/>
          </a:p>
        </p:txBody>
      </p:sp>
    </p:spTree>
    <p:extLst>
      <p:ext uri="{BB962C8B-B14F-4D97-AF65-F5344CB8AC3E}">
        <p14:creationId xmlns:p14="http://schemas.microsoft.com/office/powerpoint/2010/main" val="469994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GB" dirty="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765ADB2-DC34-4D59-AC6E-8BE19B57E618}" type="slidenum">
              <a:rPr lang="en-GB" smtClean="0"/>
              <a:pPr/>
              <a:t>7</a:t>
            </a:fld>
            <a:endParaRPr lang="en-GB" dirty="0"/>
          </a:p>
        </p:txBody>
      </p:sp>
    </p:spTree>
    <p:extLst>
      <p:ext uri="{BB962C8B-B14F-4D97-AF65-F5344CB8AC3E}">
        <p14:creationId xmlns:p14="http://schemas.microsoft.com/office/powerpoint/2010/main" val="2904291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765ADB2-DC34-4D59-AC6E-8BE19B57E618}" type="slidenum">
              <a:rPr lang="en-GB" smtClean="0"/>
              <a:pPr/>
              <a:t>8</a:t>
            </a:fld>
            <a:endParaRPr lang="en-GB" dirty="0"/>
          </a:p>
        </p:txBody>
      </p:sp>
    </p:spTree>
    <p:extLst>
      <p:ext uri="{BB962C8B-B14F-4D97-AF65-F5344CB8AC3E}">
        <p14:creationId xmlns:p14="http://schemas.microsoft.com/office/powerpoint/2010/main" val="3987419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A75E1FE-36B3-4CE5-B8BB-201573E009FA}" type="slidenum">
              <a:rPr lang="en-GB" smtClean="0"/>
              <a:pPr>
                <a:defRPr/>
              </a:pPr>
              <a:t>9</a:t>
            </a:fld>
            <a:endParaRPr lang="en-GB" dirty="0"/>
          </a:p>
        </p:txBody>
      </p:sp>
    </p:spTree>
    <p:extLst>
      <p:ext uri="{BB962C8B-B14F-4D97-AF65-F5344CB8AC3E}">
        <p14:creationId xmlns:p14="http://schemas.microsoft.com/office/powerpoint/2010/main" val="7787381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a:off x="1571625" y="2571750"/>
            <a:ext cx="7000875" cy="71438"/>
          </a:xfrm>
          <a:prstGeom prst="rect">
            <a:avLst/>
          </a:prstGeom>
          <a:solidFill>
            <a:srgbClr val="9E9CB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 name="Title 1"/>
          <p:cNvSpPr>
            <a:spLocks noGrp="1"/>
          </p:cNvSpPr>
          <p:nvPr>
            <p:ph type="ctrTitle"/>
          </p:nvPr>
        </p:nvSpPr>
        <p:spPr>
          <a:xfrm>
            <a:off x="1571604" y="2643182"/>
            <a:ext cx="6743720" cy="1171582"/>
          </a:xfrm>
        </p:spPr>
        <p:txBody>
          <a:bodyPr>
            <a:normAutofit/>
          </a:bodyPr>
          <a:lstStyle>
            <a:lvl1pPr algn="l">
              <a:defRPr sz="3600" b="1">
                <a:solidFill>
                  <a:srgbClr val="282561"/>
                </a:solidFill>
              </a:defRPr>
            </a:lvl1pPr>
          </a:lstStyle>
          <a:p>
            <a:r>
              <a:rPr lang="en-US"/>
              <a:t>Click to edit Master title style</a:t>
            </a:r>
            <a:endParaRPr lang="en-GB"/>
          </a:p>
        </p:txBody>
      </p:sp>
      <p:sp>
        <p:nvSpPr>
          <p:cNvPr id="3" name="Subtitle 2"/>
          <p:cNvSpPr>
            <a:spLocks noGrp="1"/>
          </p:cNvSpPr>
          <p:nvPr>
            <p:ph type="subTitle" idx="1"/>
          </p:nvPr>
        </p:nvSpPr>
        <p:spPr>
          <a:xfrm>
            <a:off x="1571604" y="3929066"/>
            <a:ext cx="6400800" cy="1752600"/>
          </a:xfrm>
          <a:prstGeom prst="rect">
            <a:avLst/>
          </a:prstGeom>
        </p:spPr>
        <p:txBody>
          <a:bodyPr>
            <a:normAutofit/>
          </a:bodyPr>
          <a:lstStyle>
            <a:lvl1pPr marL="0" indent="0" algn="l">
              <a:buNone/>
              <a:defRPr sz="2800" baseline="0">
                <a:solidFill>
                  <a:srgbClr val="9E9CB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pic>
        <p:nvPicPr>
          <p:cNvPr id="6" name="Picture 2" descr="Business Psychology Consultants - Work Psychology Group">
            <a:extLst>
              <a:ext uri="{FF2B5EF4-FFF2-40B4-BE49-F238E27FC236}">
                <a16:creationId xmlns:a16="http://schemas.microsoft.com/office/drawing/2014/main" id="{A8B882CA-0071-1600-3E9B-F5BEB89CDBB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9552" y="1340768"/>
            <a:ext cx="5616624" cy="10141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274638"/>
            <a:ext cx="8229600" cy="1143000"/>
          </a:xfrm>
          <a:prstGeom prst="rect">
            <a:avLst/>
          </a:prstGeom>
        </p:spPr>
        <p:txBody>
          <a:bodyPr rtlCol="0">
            <a:normAutofit/>
          </a:bodyPr>
          <a:lstStyle>
            <a:lvl1pPr>
              <a:defRPr baseline="0"/>
            </a:lvl1pPr>
          </a:lstStyle>
          <a:p>
            <a:r>
              <a:rPr lang="en-US"/>
              <a:t>Click to edit Master title style</a:t>
            </a:r>
            <a:endParaRPr lang="en-GB"/>
          </a:p>
        </p:txBody>
      </p:sp>
      <p:sp>
        <p:nvSpPr>
          <p:cNvPr id="12" name="Text Placeholder 11"/>
          <p:cNvSpPr>
            <a:spLocks noGrp="1"/>
          </p:cNvSpPr>
          <p:nvPr>
            <p:ph type="body" sz="quarter" idx="10"/>
          </p:nvPr>
        </p:nvSpPr>
        <p:spPr>
          <a:xfrm>
            <a:off x="428596" y="1571612"/>
            <a:ext cx="8215370" cy="4143404"/>
          </a:xfrm>
          <a:prstGeom prst="rect">
            <a:avLst/>
          </a:prstGeom>
        </p:spPr>
        <p:txBody>
          <a:bodyPr/>
          <a:lstStyle>
            <a:lvl1pPr>
              <a:defRPr sz="3200">
                <a:solidFill>
                  <a:schemeClr val="tx1">
                    <a:lumMod val="85000"/>
                    <a:lumOff val="15000"/>
                  </a:schemeClr>
                </a:solidFill>
              </a:defRPr>
            </a:lvl1pPr>
            <a:lvl2pPr>
              <a:defRPr sz="2400">
                <a:solidFill>
                  <a:schemeClr val="tx1">
                    <a:lumMod val="85000"/>
                    <a:lumOff val="15000"/>
                  </a:schemeClr>
                </a:solidFill>
              </a:defRPr>
            </a:lvl2pPr>
            <a:lvl3pPr>
              <a:defRPr sz="2400">
                <a:solidFill>
                  <a:schemeClr val="tx1">
                    <a:lumMod val="85000"/>
                    <a:lumOff val="15000"/>
                  </a:schemeClr>
                </a:solidFill>
              </a:defRPr>
            </a:lvl3pPr>
            <a:lvl4pPr>
              <a:defRPr sz="2400">
                <a:solidFill>
                  <a:schemeClr val="tx1">
                    <a:lumMod val="85000"/>
                    <a:lumOff val="15000"/>
                  </a:schemeClr>
                </a:solidFill>
              </a:defRPr>
            </a:lvl4pPr>
            <a:lvl5pPr>
              <a:defRPr sz="2400">
                <a:solidFill>
                  <a:schemeClr val="tx1">
                    <a:lumMod val="85000"/>
                    <a:lumOff val="1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68313" y="2276475"/>
            <a:ext cx="8229600" cy="41052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1370013" y="1827213"/>
            <a:ext cx="3579812"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102225" y="1827213"/>
            <a:ext cx="35814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9"/>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endParaRPr lang="en-GB" dirty="0"/>
          </a:p>
        </p:txBody>
      </p:sp>
      <p:sp>
        <p:nvSpPr>
          <p:cNvPr id="6" name="Rectangle 10"/>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GB" dirty="0"/>
          </a:p>
        </p:txBody>
      </p:sp>
      <p:sp>
        <p:nvSpPr>
          <p:cNvPr id="7" name="Rectangle 11"/>
          <p:cNvSpPr>
            <a:spLocks noGrp="1" noChangeArrowheads="1"/>
          </p:cNvSpPr>
          <p:nvPr>
            <p:ph type="sldNum" sz="quarter" idx="12"/>
          </p:nvPr>
        </p:nvSpPr>
        <p:spPr>
          <a:xfrm>
            <a:off x="6553200" y="6248400"/>
            <a:ext cx="2133600" cy="457200"/>
          </a:xfrm>
          <a:prstGeom prst="rect">
            <a:avLst/>
          </a:prstGeom>
        </p:spPr>
        <p:txBody>
          <a:bodyPr/>
          <a:lstStyle>
            <a:lvl1pPr>
              <a:defRPr/>
            </a:lvl1pPr>
          </a:lstStyle>
          <a:p>
            <a:pPr>
              <a:defRPr/>
            </a:pPr>
            <a:fld id="{E7807341-A9F9-4557-BB7E-E5E00D5E1A2C}" type="slidenum">
              <a:rPr lang="en-GB"/>
              <a:pPr>
                <a:defRPr/>
              </a:pPr>
              <a:t>‹#›</a:t>
            </a:fld>
            <a:endParaRPr lang="en-GB" dirty="0"/>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03284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[Insert slide title]</a:t>
            </a:r>
            <a:endParaRPr lang="en-GB"/>
          </a:p>
        </p:txBody>
      </p:sp>
      <p:sp>
        <p:nvSpPr>
          <p:cNvPr id="9" name="Rectangle 8"/>
          <p:cNvSpPr/>
          <p:nvPr/>
        </p:nvSpPr>
        <p:spPr>
          <a:xfrm>
            <a:off x="357188" y="6000750"/>
            <a:ext cx="8286750" cy="71438"/>
          </a:xfrm>
          <a:prstGeom prst="rect">
            <a:avLst/>
          </a:prstGeom>
          <a:solidFill>
            <a:srgbClr val="9E9CB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pic>
        <p:nvPicPr>
          <p:cNvPr id="2" name="Picture 2" descr="Business Psychology Consultants - Work Psychology Group">
            <a:extLst>
              <a:ext uri="{FF2B5EF4-FFF2-40B4-BE49-F238E27FC236}">
                <a16:creationId xmlns:a16="http://schemas.microsoft.com/office/drawing/2014/main" id="{F54744E3-4F34-8C69-F546-A51FC12A9888}"/>
              </a:ext>
            </a:extLst>
          </p:cNvPr>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52661" y="6165304"/>
            <a:ext cx="2292590" cy="41394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823" r:id="rId1"/>
    <p:sldLayoutId id="2147483819" r:id="rId2"/>
    <p:sldLayoutId id="2147483820" r:id="rId3"/>
    <p:sldLayoutId id="2147483824" r:id="rId4"/>
    <p:sldLayoutId id="2147483825" r:id="rId5"/>
  </p:sldLayoutIdLst>
  <p:transition spd="slow">
    <p:wipe/>
  </p:transition>
  <p:txStyles>
    <p:titleStyle>
      <a:lvl1pPr algn="l" rtl="0" eaLnBrk="0" fontAlgn="base" hangingPunct="0">
        <a:spcBef>
          <a:spcPct val="0"/>
        </a:spcBef>
        <a:spcAft>
          <a:spcPct val="0"/>
        </a:spcAft>
        <a:defRPr sz="3600" kern="1200">
          <a:solidFill>
            <a:srgbClr val="282561"/>
          </a:solidFill>
          <a:latin typeface="+mj-lt"/>
          <a:ea typeface="+mj-ea"/>
          <a:cs typeface="+mj-cs"/>
        </a:defRPr>
      </a:lvl1pPr>
      <a:lvl2pPr algn="l" rtl="0" eaLnBrk="0" fontAlgn="base" hangingPunct="0">
        <a:spcBef>
          <a:spcPct val="0"/>
        </a:spcBef>
        <a:spcAft>
          <a:spcPct val="0"/>
        </a:spcAft>
        <a:defRPr sz="3600">
          <a:solidFill>
            <a:srgbClr val="282561"/>
          </a:solidFill>
          <a:latin typeface="Arial" charset="0"/>
        </a:defRPr>
      </a:lvl2pPr>
      <a:lvl3pPr algn="l" rtl="0" eaLnBrk="0" fontAlgn="base" hangingPunct="0">
        <a:spcBef>
          <a:spcPct val="0"/>
        </a:spcBef>
        <a:spcAft>
          <a:spcPct val="0"/>
        </a:spcAft>
        <a:defRPr sz="3600">
          <a:solidFill>
            <a:srgbClr val="282561"/>
          </a:solidFill>
          <a:latin typeface="Arial" charset="0"/>
        </a:defRPr>
      </a:lvl3pPr>
      <a:lvl4pPr algn="l" rtl="0" eaLnBrk="0" fontAlgn="base" hangingPunct="0">
        <a:spcBef>
          <a:spcPct val="0"/>
        </a:spcBef>
        <a:spcAft>
          <a:spcPct val="0"/>
        </a:spcAft>
        <a:defRPr sz="3600">
          <a:solidFill>
            <a:srgbClr val="282561"/>
          </a:solidFill>
          <a:latin typeface="Arial" charset="0"/>
        </a:defRPr>
      </a:lvl4pPr>
      <a:lvl5pPr algn="l" rtl="0" eaLnBrk="0" fontAlgn="base" hangingPunct="0">
        <a:spcBef>
          <a:spcPct val="0"/>
        </a:spcBef>
        <a:spcAft>
          <a:spcPct val="0"/>
        </a:spcAft>
        <a:defRPr sz="3600">
          <a:solidFill>
            <a:srgbClr val="282561"/>
          </a:solidFill>
          <a:latin typeface="Arial" charset="0"/>
        </a:defRPr>
      </a:lvl5pPr>
      <a:lvl6pPr marL="457200" algn="l" rtl="0" eaLnBrk="1" fontAlgn="base" hangingPunct="1">
        <a:spcBef>
          <a:spcPct val="0"/>
        </a:spcBef>
        <a:spcAft>
          <a:spcPct val="0"/>
        </a:spcAft>
        <a:defRPr sz="3600">
          <a:solidFill>
            <a:srgbClr val="282561"/>
          </a:solidFill>
          <a:latin typeface="Arial" charset="0"/>
        </a:defRPr>
      </a:lvl6pPr>
      <a:lvl7pPr marL="914400" algn="l" rtl="0" eaLnBrk="1" fontAlgn="base" hangingPunct="1">
        <a:spcBef>
          <a:spcPct val="0"/>
        </a:spcBef>
        <a:spcAft>
          <a:spcPct val="0"/>
        </a:spcAft>
        <a:defRPr sz="3600">
          <a:solidFill>
            <a:srgbClr val="282561"/>
          </a:solidFill>
          <a:latin typeface="Arial" charset="0"/>
        </a:defRPr>
      </a:lvl7pPr>
      <a:lvl8pPr marL="1371600" algn="l" rtl="0" eaLnBrk="1" fontAlgn="base" hangingPunct="1">
        <a:spcBef>
          <a:spcPct val="0"/>
        </a:spcBef>
        <a:spcAft>
          <a:spcPct val="0"/>
        </a:spcAft>
        <a:defRPr sz="3600">
          <a:solidFill>
            <a:srgbClr val="282561"/>
          </a:solidFill>
          <a:latin typeface="Arial" charset="0"/>
        </a:defRPr>
      </a:lvl8pPr>
      <a:lvl9pPr marL="1828800" algn="l" rtl="0" eaLnBrk="1" fontAlgn="base" hangingPunct="1">
        <a:spcBef>
          <a:spcPct val="0"/>
        </a:spcBef>
        <a:spcAft>
          <a:spcPct val="0"/>
        </a:spcAft>
        <a:defRPr sz="3600">
          <a:solidFill>
            <a:srgbClr val="28256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rgbClr val="262626"/>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262626"/>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rgbClr val="262626"/>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262626"/>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rgbClr val="26262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svg"/><Relationship Id="rId2" Type="http://schemas.openxmlformats.org/officeDocument/2006/relationships/notesSlide" Target="../notesSlides/notesSlide21.xml"/><Relationship Id="rId1" Type="http://schemas.openxmlformats.org/officeDocument/2006/relationships/slideLayout" Target="../slideLayouts/slideLayout3.xml"/><Relationship Id="rId6" Type="http://schemas.openxmlformats.org/officeDocument/2006/relationships/image" Target="../media/image19.png"/><Relationship Id="rId5" Type="http://schemas.openxmlformats.org/officeDocument/2006/relationships/image" Target="../media/image18.svg"/><Relationship Id="rId4" Type="http://schemas.openxmlformats.org/officeDocument/2006/relationships/image" Target="../media/image17.png"/><Relationship Id="rId9" Type="http://schemas.openxmlformats.org/officeDocument/2006/relationships/image" Target="../media/image22.sv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8" Type="http://schemas.openxmlformats.org/officeDocument/2006/relationships/image" Target="../media/image23.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3.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hyperlink" Target="https://www.pikist.com/free-photo-sjag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www.gmc-uk.org/education/standards-guidance-and-curricula/projects/differential-attainment/experiences-shared" TargetMode="External"/><Relationship Id="rId3" Type="http://schemas.openxmlformats.org/officeDocument/2006/relationships/image" Target="../media/image24.png"/><Relationship Id="rId7" Type="http://schemas.openxmlformats.org/officeDocument/2006/relationships/image" Target="../media/image28.svg"/><Relationship Id="rId12" Type="http://schemas.openxmlformats.org/officeDocument/2006/relationships/image" Target="../media/image30.svg"/><Relationship Id="rId2" Type="http://schemas.openxmlformats.org/officeDocument/2006/relationships/notesSlide" Target="../notesSlides/notesSlide24.xml"/><Relationship Id="rId1" Type="http://schemas.openxmlformats.org/officeDocument/2006/relationships/slideLayout" Target="../slideLayouts/slideLayout3.xml"/><Relationship Id="rId6" Type="http://schemas.openxmlformats.org/officeDocument/2006/relationships/image" Target="../media/image27.png"/><Relationship Id="rId11" Type="http://schemas.openxmlformats.org/officeDocument/2006/relationships/image" Target="../media/image29.png"/><Relationship Id="rId5" Type="http://schemas.openxmlformats.org/officeDocument/2006/relationships/image" Target="../media/image26.svg"/><Relationship Id="rId10" Type="http://schemas.openxmlformats.org/officeDocument/2006/relationships/hyperlink" Target="https://www.gmc-uk.org/education/standards-guidance-and-curricula/projects/differential-attainment/practical-guide-to-evaluation" TargetMode="External"/><Relationship Id="rId4" Type="http://schemas.openxmlformats.org/officeDocument/2006/relationships/image" Target="../media/image25.png"/><Relationship Id="rId9" Type="http://schemas.openxmlformats.org/officeDocument/2006/relationships/hyperlink" Target="https://www.gmc-uk.org/-/media/documents/gmc-differential-attainment-final-report-13_08_18-76652679.pdf"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5.xml"/><Relationship Id="rId4" Type="http://schemas.openxmlformats.org/officeDocument/2006/relationships/hyperlink" Target="https://www.pikist.com/free-photo-sjagl"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J.buxton@workpsychologygroup.com"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hyperlink" Target="https://www.pikist.com/free-photo-sjagl"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sv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1.xml"/><Relationship Id="rId11" Type="http://schemas.openxmlformats.org/officeDocument/2006/relationships/image" Target="../media/image7.svg"/><Relationship Id="rId5" Type="http://schemas.openxmlformats.org/officeDocument/2006/relationships/diagramQuickStyle" Target="../diagrams/quickStyle1.xml"/><Relationship Id="rId10" Type="http://schemas.openxmlformats.org/officeDocument/2006/relationships/image" Target="../media/image6.png"/><Relationship Id="rId4" Type="http://schemas.openxmlformats.org/officeDocument/2006/relationships/diagramLayout" Target="../diagrams/layout1.xml"/><Relationship Id="rId9" Type="http://schemas.openxmlformats.org/officeDocument/2006/relationships/image" Target="../media/image5.svg"/></Relationships>
</file>

<file path=ppt/slides/_rels/slide6.xml.rels><?xml version="1.0" encoding="UTF-8" standalone="yes"?>
<Relationships xmlns="http://schemas.openxmlformats.org/package/2006/relationships"><Relationship Id="rId3" Type="http://schemas.openxmlformats.org/officeDocument/2006/relationships/hyperlink" Target="https://www.gmc-uk.org/education/standards-guidance-and-curricula/projects/differential-attainment/research"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2.xml"/><Relationship Id="rId11" Type="http://schemas.openxmlformats.org/officeDocument/2006/relationships/image" Target="../media/image13.svg"/><Relationship Id="rId5" Type="http://schemas.openxmlformats.org/officeDocument/2006/relationships/diagramQuickStyle" Target="../diagrams/quickStyle2.xml"/><Relationship Id="rId10" Type="http://schemas.openxmlformats.org/officeDocument/2006/relationships/image" Target="../media/image12.png"/><Relationship Id="rId4" Type="http://schemas.openxmlformats.org/officeDocument/2006/relationships/diagramLayout" Target="../diagrams/layout2.xml"/><Relationship Id="rId9" Type="http://schemas.openxmlformats.org/officeDocument/2006/relationships/image" Target="../media/image11.sv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ubtitle 2"/>
          <p:cNvSpPr>
            <a:spLocks noGrp="1"/>
          </p:cNvSpPr>
          <p:nvPr>
            <p:ph type="subTitle" idx="1"/>
          </p:nvPr>
        </p:nvSpPr>
        <p:spPr bwMode="auto">
          <a:xfrm>
            <a:off x="1571624" y="4486940"/>
            <a:ext cx="6400800" cy="1052623"/>
          </a:xfrm>
          <a:noFill/>
          <a:ln>
            <a:miter lim="800000"/>
            <a:headEnd/>
            <a:tailEnd/>
          </a:ln>
        </p:spPr>
        <p:txBody>
          <a:bodyPr vert="horz" wrap="square" lIns="91440" tIns="45720" rIns="91440" bIns="45720" numCol="1" anchor="t" anchorCtr="0" compatLnSpc="1">
            <a:prstTxWarp prst="textNoShape">
              <a:avLst/>
            </a:prstTxWarp>
            <a:normAutofit fontScale="77500" lnSpcReduction="20000"/>
          </a:bodyPr>
          <a:lstStyle/>
          <a:p>
            <a:pPr eaLnBrk="1" hangingPunct="1"/>
            <a:r>
              <a:rPr lang="en-GB" b="1" dirty="0">
                <a:latin typeface="Calibri" panose="020F0502020204030204" pitchFamily="34" charset="0"/>
              </a:rPr>
              <a:t>Jordan Buxton</a:t>
            </a:r>
          </a:p>
          <a:p>
            <a:pPr eaLnBrk="1" hangingPunct="1"/>
            <a:endParaRPr lang="en-GB" dirty="0">
              <a:latin typeface="Calibri" panose="020F0502020204030204" pitchFamily="34" charset="0"/>
            </a:endParaRPr>
          </a:p>
          <a:p>
            <a:pPr eaLnBrk="1" hangingPunct="1"/>
            <a:r>
              <a:rPr lang="en-GB" dirty="0">
                <a:latin typeface="Calibri" panose="020F0502020204030204" pitchFamily="34" charset="0"/>
              </a:rPr>
              <a:t>8</a:t>
            </a:r>
            <a:r>
              <a:rPr lang="en-GB" baseline="30000" dirty="0">
                <a:latin typeface="Calibri" panose="020F0502020204030204" pitchFamily="34" charset="0"/>
              </a:rPr>
              <a:t>th</a:t>
            </a:r>
            <a:r>
              <a:rPr lang="en-GB" dirty="0">
                <a:latin typeface="Calibri" panose="020F0502020204030204" pitchFamily="34" charset="0"/>
              </a:rPr>
              <a:t> March 2023</a:t>
            </a:r>
          </a:p>
        </p:txBody>
      </p:sp>
      <p:sp>
        <p:nvSpPr>
          <p:cNvPr id="5" name="Title 3">
            <a:extLst>
              <a:ext uri="{FF2B5EF4-FFF2-40B4-BE49-F238E27FC236}">
                <a16:creationId xmlns:a16="http://schemas.microsoft.com/office/drawing/2014/main" id="{8362DDCD-30D5-5909-8A0D-72C00E4F813F}"/>
              </a:ext>
            </a:extLst>
          </p:cNvPr>
          <p:cNvSpPr>
            <a:spLocks noGrp="1"/>
          </p:cNvSpPr>
          <p:nvPr>
            <p:ph type="ctrTitle"/>
          </p:nvPr>
        </p:nvSpPr>
        <p:spPr>
          <a:xfrm>
            <a:off x="1571624" y="2583712"/>
            <a:ext cx="7123815" cy="1903228"/>
          </a:xfrm>
        </p:spPr>
        <p:txBody>
          <a:bodyPr>
            <a:normAutofit/>
          </a:bodyPr>
          <a:lstStyle/>
          <a:p>
            <a:r>
              <a:rPr lang="en-US" sz="2800" dirty="0">
                <a:latin typeface="Calibri" panose="020F0502020204030204" pitchFamily="34" charset="0"/>
                <a:cs typeface="Calibri" panose="020F0502020204030204" pitchFamily="34" charset="0"/>
              </a:rPr>
              <a:t>Closing the Differential Attainment Gap: </a:t>
            </a:r>
            <a:r>
              <a:rPr lang="en-US" sz="2800" i="1" dirty="0">
                <a:latin typeface="Calibri" panose="020F0502020204030204" pitchFamily="34" charset="0"/>
                <a:cs typeface="Calibri" panose="020F0502020204030204" pitchFamily="34" charset="0"/>
              </a:rPr>
              <a:t>Factors associated with an absence of an ethnic attainment gap in </a:t>
            </a:r>
            <a:r>
              <a:rPr lang="en-GB" sz="2800" i="1" dirty="0">
                <a:latin typeface="Calibri" panose="020F0502020204030204" pitchFamily="34" charset="0"/>
                <a:cs typeface="Calibri" panose="020F0502020204030204" pitchFamily="34" charset="0"/>
              </a:rPr>
              <a:t>post-graduate specialty training</a:t>
            </a:r>
            <a:endParaRPr lang="en-GB" sz="2800" dirty="0">
              <a:latin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AFE96-72FB-6829-30E8-B9C671FA00B6}"/>
              </a:ext>
            </a:extLst>
          </p:cNvPr>
          <p:cNvSpPr>
            <a:spLocks noGrp="1"/>
          </p:cNvSpPr>
          <p:nvPr>
            <p:ph type="title"/>
          </p:nvPr>
        </p:nvSpPr>
        <p:spPr>
          <a:xfrm>
            <a:off x="457200" y="77557"/>
            <a:ext cx="8229600" cy="1143000"/>
          </a:xfrm>
        </p:spPr>
        <p:txBody>
          <a:bodyPr/>
          <a:lstStyle/>
          <a:p>
            <a:r>
              <a:rPr lang="en-US" sz="3200" b="1" dirty="0"/>
              <a:t>High Level Findings</a:t>
            </a:r>
            <a:endParaRPr lang="en-GB" sz="3200" b="1" dirty="0"/>
          </a:p>
        </p:txBody>
      </p:sp>
      <p:sp>
        <p:nvSpPr>
          <p:cNvPr id="4" name="Rectangle: Rounded Corners 3">
            <a:extLst>
              <a:ext uri="{FF2B5EF4-FFF2-40B4-BE49-F238E27FC236}">
                <a16:creationId xmlns:a16="http://schemas.microsoft.com/office/drawing/2014/main" id="{A8520EB5-B348-7D16-D813-B3ABAFA120B6}"/>
              </a:ext>
            </a:extLst>
          </p:cNvPr>
          <p:cNvSpPr/>
          <p:nvPr/>
        </p:nvSpPr>
        <p:spPr>
          <a:xfrm>
            <a:off x="470624" y="1238274"/>
            <a:ext cx="4052055" cy="4399169"/>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marL="285750" indent="-285750">
              <a:buFont typeface="Arial" panose="020B0604020202020204" pitchFamily="34" charset="0"/>
              <a:buChar char="•"/>
            </a:pPr>
            <a:r>
              <a:rPr lang="en-US" sz="1600" b="1" dirty="0"/>
              <a:t>No clear pattern of the presence of ‘success factors’ in the programmes or specialties of interest that differentiated them from other contexts.</a:t>
            </a:r>
          </a:p>
          <a:p>
            <a:pPr marL="285750" indent="-285750">
              <a:buFont typeface="Arial" panose="020B0604020202020204" pitchFamily="34" charset="0"/>
              <a:buChar char="•"/>
            </a:pPr>
            <a:r>
              <a:rPr lang="en-US" sz="1600" dirty="0"/>
              <a:t>Trainees spoke about experiences ranging from medical school to the final stages of higher specialty training, across variety of rotations, contexts and settings.</a:t>
            </a:r>
          </a:p>
          <a:p>
            <a:pPr marL="285750" indent="-285750">
              <a:buFont typeface="Arial" panose="020B0604020202020204" pitchFamily="34" charset="0"/>
              <a:buChar char="•"/>
            </a:pPr>
            <a:r>
              <a:rPr lang="en-US" sz="1600" dirty="0"/>
              <a:t>Analysis showed that specialties or programmes did not systematically differ from one </a:t>
            </a:r>
            <a:r>
              <a:rPr lang="en-US" sz="1600" b="1" i="1" dirty="0"/>
              <a:t>another but did show consensus about the factors that help any trainee succeed </a:t>
            </a:r>
            <a:r>
              <a:rPr lang="en-US" sz="1600" dirty="0"/>
              <a:t>throughout the entire pathway. </a:t>
            </a:r>
            <a:endParaRPr lang="en-GB" sz="1600" dirty="0"/>
          </a:p>
        </p:txBody>
      </p:sp>
      <p:graphicFrame>
        <p:nvGraphicFramePr>
          <p:cNvPr id="5" name="Table 5">
            <a:extLst>
              <a:ext uri="{FF2B5EF4-FFF2-40B4-BE49-F238E27FC236}">
                <a16:creationId xmlns:a16="http://schemas.microsoft.com/office/drawing/2014/main" id="{14334537-C359-FF15-B730-EC53BE805557}"/>
              </a:ext>
            </a:extLst>
          </p:cNvPr>
          <p:cNvGraphicFramePr>
            <a:graphicFrameLocks noGrp="1"/>
          </p:cNvGraphicFramePr>
          <p:nvPr>
            <p:extLst>
              <p:ext uri="{D42A27DB-BD31-4B8C-83A1-F6EECF244321}">
                <p14:modId xmlns:p14="http://schemas.microsoft.com/office/powerpoint/2010/main" val="3583954415"/>
              </p:ext>
            </p:extLst>
          </p:nvPr>
        </p:nvGraphicFramePr>
        <p:xfrm>
          <a:off x="5572651" y="1238274"/>
          <a:ext cx="2306047" cy="3352800"/>
        </p:xfrm>
        <a:graphic>
          <a:graphicData uri="http://schemas.openxmlformats.org/drawingml/2006/table">
            <a:tbl>
              <a:tblPr firstRow="1" bandRow="1">
                <a:tableStyleId>{5C22544A-7EE6-4342-B048-85BDC9FD1C3A}</a:tableStyleId>
              </a:tblPr>
              <a:tblGrid>
                <a:gridCol w="2306047">
                  <a:extLst>
                    <a:ext uri="{9D8B030D-6E8A-4147-A177-3AD203B41FA5}">
                      <a16:colId xmlns:a16="http://schemas.microsoft.com/office/drawing/2014/main" val="2751945941"/>
                    </a:ext>
                  </a:extLst>
                </a:gridCol>
              </a:tblGrid>
              <a:tr h="304401">
                <a:tc>
                  <a:txBody>
                    <a:bodyPr/>
                    <a:lstStyle/>
                    <a:p>
                      <a:r>
                        <a:rPr lang="en-US" sz="1400" dirty="0"/>
                        <a:t>Success Factors</a:t>
                      </a:r>
                      <a:endParaRPr lang="en-GB" sz="1400" dirty="0"/>
                    </a:p>
                  </a:txBody>
                  <a:tcPr/>
                </a:tc>
                <a:extLst>
                  <a:ext uri="{0D108BD9-81ED-4DB2-BD59-A6C34878D82A}">
                    <a16:rowId xmlns:a16="http://schemas.microsoft.com/office/drawing/2014/main" val="2325971709"/>
                  </a:ext>
                </a:extLst>
              </a:tr>
              <a:tr h="304401">
                <a:tc>
                  <a:txBody>
                    <a:bodyPr/>
                    <a:lstStyle/>
                    <a:p>
                      <a:r>
                        <a:rPr lang="en-US" sz="1400" dirty="0"/>
                        <a:t>1. Valuing Diversity</a:t>
                      </a:r>
                      <a:endParaRPr lang="en-GB" sz="1400" dirty="0"/>
                    </a:p>
                  </a:txBody>
                  <a:tcPr/>
                </a:tc>
                <a:extLst>
                  <a:ext uri="{0D108BD9-81ED-4DB2-BD59-A6C34878D82A}">
                    <a16:rowId xmlns:a16="http://schemas.microsoft.com/office/drawing/2014/main" val="1810113319"/>
                  </a:ext>
                </a:extLst>
              </a:tr>
              <a:tr h="304401">
                <a:tc>
                  <a:txBody>
                    <a:bodyPr/>
                    <a:lstStyle/>
                    <a:p>
                      <a:r>
                        <a:rPr lang="en-US" sz="1400" dirty="0"/>
                        <a:t>2. Trainee as an Individual</a:t>
                      </a:r>
                      <a:endParaRPr lang="en-GB" sz="1400" dirty="0"/>
                    </a:p>
                  </a:txBody>
                  <a:tcPr/>
                </a:tc>
                <a:extLst>
                  <a:ext uri="{0D108BD9-81ED-4DB2-BD59-A6C34878D82A}">
                    <a16:rowId xmlns:a16="http://schemas.microsoft.com/office/drawing/2014/main" val="3874981012"/>
                  </a:ext>
                </a:extLst>
              </a:tr>
              <a:tr h="304401">
                <a:tc>
                  <a:txBody>
                    <a:bodyPr/>
                    <a:lstStyle/>
                    <a:p>
                      <a:r>
                        <a:rPr lang="en-US" sz="1400" dirty="0"/>
                        <a:t>3. Inspirational Seniors</a:t>
                      </a:r>
                      <a:endParaRPr lang="en-GB" sz="1400" dirty="0"/>
                    </a:p>
                  </a:txBody>
                  <a:tcPr/>
                </a:tc>
                <a:extLst>
                  <a:ext uri="{0D108BD9-81ED-4DB2-BD59-A6C34878D82A}">
                    <a16:rowId xmlns:a16="http://schemas.microsoft.com/office/drawing/2014/main" val="3063653421"/>
                  </a:ext>
                </a:extLst>
              </a:tr>
              <a:tr h="304401">
                <a:tc>
                  <a:txBody>
                    <a:bodyPr/>
                    <a:lstStyle/>
                    <a:p>
                      <a:r>
                        <a:rPr lang="en-US" sz="1400" dirty="0"/>
                        <a:t>4. Supportive Trainer</a:t>
                      </a:r>
                      <a:endParaRPr lang="en-GB" sz="1400" dirty="0"/>
                    </a:p>
                  </a:txBody>
                  <a:tcPr/>
                </a:tc>
                <a:extLst>
                  <a:ext uri="{0D108BD9-81ED-4DB2-BD59-A6C34878D82A}">
                    <a16:rowId xmlns:a16="http://schemas.microsoft.com/office/drawing/2014/main" val="4062893420"/>
                  </a:ext>
                </a:extLst>
              </a:tr>
              <a:tr h="304401">
                <a:tc>
                  <a:txBody>
                    <a:bodyPr/>
                    <a:lstStyle/>
                    <a:p>
                      <a:r>
                        <a:rPr lang="en-US" sz="1400" dirty="0"/>
                        <a:t>5. Peer Support</a:t>
                      </a:r>
                      <a:endParaRPr lang="en-GB" sz="1400" dirty="0"/>
                    </a:p>
                  </a:txBody>
                  <a:tcPr/>
                </a:tc>
                <a:extLst>
                  <a:ext uri="{0D108BD9-81ED-4DB2-BD59-A6C34878D82A}">
                    <a16:rowId xmlns:a16="http://schemas.microsoft.com/office/drawing/2014/main" val="2854897972"/>
                  </a:ext>
                </a:extLst>
              </a:tr>
              <a:tr h="304401">
                <a:tc>
                  <a:txBody>
                    <a:bodyPr/>
                    <a:lstStyle/>
                    <a:p>
                      <a:r>
                        <a:rPr lang="en-US" sz="1400" dirty="0"/>
                        <a:t>6. Work Arrangements</a:t>
                      </a:r>
                      <a:endParaRPr lang="en-GB" sz="1400" dirty="0"/>
                    </a:p>
                  </a:txBody>
                  <a:tcPr/>
                </a:tc>
                <a:extLst>
                  <a:ext uri="{0D108BD9-81ED-4DB2-BD59-A6C34878D82A}">
                    <a16:rowId xmlns:a16="http://schemas.microsoft.com/office/drawing/2014/main" val="3039028266"/>
                  </a:ext>
                </a:extLst>
              </a:tr>
              <a:tr h="304401">
                <a:tc>
                  <a:txBody>
                    <a:bodyPr/>
                    <a:lstStyle/>
                    <a:p>
                      <a:r>
                        <a:rPr lang="en-US" sz="1400" dirty="0"/>
                        <a:t>7. Maximising Learning</a:t>
                      </a:r>
                      <a:endParaRPr lang="en-GB" sz="1400" dirty="0"/>
                    </a:p>
                  </a:txBody>
                  <a:tcPr/>
                </a:tc>
                <a:extLst>
                  <a:ext uri="{0D108BD9-81ED-4DB2-BD59-A6C34878D82A}">
                    <a16:rowId xmlns:a16="http://schemas.microsoft.com/office/drawing/2014/main" val="1975001474"/>
                  </a:ext>
                </a:extLst>
              </a:tr>
              <a:tr h="304401">
                <a:tc>
                  <a:txBody>
                    <a:bodyPr/>
                    <a:lstStyle/>
                    <a:p>
                      <a:r>
                        <a:rPr lang="en-US" sz="1400" dirty="0"/>
                        <a:t>8. Career Clarity</a:t>
                      </a:r>
                      <a:endParaRPr lang="en-GB" sz="1400" dirty="0"/>
                    </a:p>
                  </a:txBody>
                  <a:tcPr/>
                </a:tc>
                <a:extLst>
                  <a:ext uri="{0D108BD9-81ED-4DB2-BD59-A6C34878D82A}">
                    <a16:rowId xmlns:a16="http://schemas.microsoft.com/office/drawing/2014/main" val="291654850"/>
                  </a:ext>
                </a:extLst>
              </a:tr>
              <a:tr h="304401">
                <a:tc>
                  <a:txBody>
                    <a:bodyPr/>
                    <a:lstStyle/>
                    <a:p>
                      <a:r>
                        <a:rPr lang="en-US" sz="1400" dirty="0"/>
                        <a:t>9. Dealing with Training</a:t>
                      </a:r>
                      <a:endParaRPr lang="en-GB" sz="1400" dirty="0"/>
                    </a:p>
                  </a:txBody>
                  <a:tcPr/>
                </a:tc>
                <a:extLst>
                  <a:ext uri="{0D108BD9-81ED-4DB2-BD59-A6C34878D82A}">
                    <a16:rowId xmlns:a16="http://schemas.microsoft.com/office/drawing/2014/main" val="4220923495"/>
                  </a:ext>
                </a:extLst>
              </a:tr>
              <a:tr h="304401">
                <a:tc>
                  <a:txBody>
                    <a:bodyPr/>
                    <a:lstStyle/>
                    <a:p>
                      <a:r>
                        <a:rPr lang="en-US" sz="1400" dirty="0"/>
                        <a:t>10. Motivation and Drive</a:t>
                      </a:r>
                      <a:endParaRPr lang="en-GB" sz="1400" dirty="0"/>
                    </a:p>
                  </a:txBody>
                  <a:tcPr/>
                </a:tc>
                <a:extLst>
                  <a:ext uri="{0D108BD9-81ED-4DB2-BD59-A6C34878D82A}">
                    <a16:rowId xmlns:a16="http://schemas.microsoft.com/office/drawing/2014/main" val="597198796"/>
                  </a:ext>
                </a:extLst>
              </a:tr>
            </a:tbl>
          </a:graphicData>
        </a:graphic>
      </p:graphicFrame>
      <p:sp>
        <p:nvSpPr>
          <p:cNvPr id="9" name="Rectangle 8">
            <a:extLst>
              <a:ext uri="{FF2B5EF4-FFF2-40B4-BE49-F238E27FC236}">
                <a16:creationId xmlns:a16="http://schemas.microsoft.com/office/drawing/2014/main" id="{E5FC6FE8-AB6D-D51C-6C0D-EFDE2C9C23A8}"/>
              </a:ext>
            </a:extLst>
          </p:cNvPr>
          <p:cNvSpPr/>
          <p:nvPr/>
        </p:nvSpPr>
        <p:spPr>
          <a:xfrm>
            <a:off x="4634307" y="4869712"/>
            <a:ext cx="1386321" cy="75887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Learning environment</a:t>
            </a:r>
            <a:endParaRPr lang="en-GB" sz="1600" dirty="0"/>
          </a:p>
        </p:txBody>
      </p:sp>
      <p:sp>
        <p:nvSpPr>
          <p:cNvPr id="10" name="Rectangle 9">
            <a:extLst>
              <a:ext uri="{FF2B5EF4-FFF2-40B4-BE49-F238E27FC236}">
                <a16:creationId xmlns:a16="http://schemas.microsoft.com/office/drawing/2014/main" id="{13BC8107-3588-19B7-4207-B3EB1276924E}"/>
              </a:ext>
            </a:extLst>
          </p:cNvPr>
          <p:cNvSpPr/>
          <p:nvPr/>
        </p:nvSpPr>
        <p:spPr>
          <a:xfrm>
            <a:off x="6032515" y="4869712"/>
            <a:ext cx="1386321" cy="758872"/>
          </a:xfrm>
          <a:prstGeom prst="rect">
            <a:avLst/>
          </a:prstGeom>
          <a:solidFill>
            <a:srgbClr val="6C699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Who</a:t>
            </a:r>
            <a:endParaRPr lang="en-GB" sz="1600" dirty="0"/>
          </a:p>
        </p:txBody>
      </p:sp>
      <p:sp>
        <p:nvSpPr>
          <p:cNvPr id="11" name="Rectangle 10">
            <a:extLst>
              <a:ext uri="{FF2B5EF4-FFF2-40B4-BE49-F238E27FC236}">
                <a16:creationId xmlns:a16="http://schemas.microsoft.com/office/drawing/2014/main" id="{CEFF3013-5E6C-B37A-859B-C6B8E293B26B}"/>
              </a:ext>
            </a:extLst>
          </p:cNvPr>
          <p:cNvSpPr/>
          <p:nvPr/>
        </p:nvSpPr>
        <p:spPr>
          <a:xfrm>
            <a:off x="7368962" y="4869712"/>
            <a:ext cx="1386321" cy="767731"/>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What</a:t>
            </a:r>
            <a:endParaRPr lang="en-GB" sz="1600" dirty="0"/>
          </a:p>
        </p:txBody>
      </p:sp>
    </p:spTree>
    <p:extLst>
      <p:ext uri="{BB962C8B-B14F-4D97-AF65-F5344CB8AC3E}">
        <p14:creationId xmlns:p14="http://schemas.microsoft.com/office/powerpoint/2010/main" val="31163041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AFE96-72FB-6829-30E8-B9C671FA00B6}"/>
              </a:ext>
            </a:extLst>
          </p:cNvPr>
          <p:cNvSpPr>
            <a:spLocks noGrp="1"/>
          </p:cNvSpPr>
          <p:nvPr>
            <p:ph type="title"/>
          </p:nvPr>
        </p:nvSpPr>
        <p:spPr>
          <a:xfrm>
            <a:off x="228600" y="192445"/>
            <a:ext cx="8686800" cy="1143000"/>
          </a:xfrm>
        </p:spPr>
        <p:txBody>
          <a:bodyPr/>
          <a:lstStyle/>
          <a:p>
            <a:r>
              <a:rPr lang="en-US" sz="2400" dirty="0"/>
              <a:t>Success Factor 1: An inclusive workplace that values diversity </a:t>
            </a:r>
            <a:endParaRPr lang="en-GB" sz="2400" dirty="0"/>
          </a:p>
        </p:txBody>
      </p:sp>
      <p:sp>
        <p:nvSpPr>
          <p:cNvPr id="7" name="TextBox 6">
            <a:extLst>
              <a:ext uri="{FF2B5EF4-FFF2-40B4-BE49-F238E27FC236}">
                <a16:creationId xmlns:a16="http://schemas.microsoft.com/office/drawing/2014/main" id="{E7D708E9-F9AD-CF80-B203-68A986A30F9D}"/>
              </a:ext>
            </a:extLst>
          </p:cNvPr>
          <p:cNvSpPr txBox="1"/>
          <p:nvPr/>
        </p:nvSpPr>
        <p:spPr>
          <a:xfrm>
            <a:off x="680663" y="1089733"/>
            <a:ext cx="7782674" cy="646986"/>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en-GB" sz="1600" dirty="0"/>
              <a:t>A working environment where diversity in all senses (background, culture, experience) is visible and valued</a:t>
            </a:r>
          </a:p>
        </p:txBody>
      </p:sp>
      <p:sp>
        <p:nvSpPr>
          <p:cNvPr id="9" name="TextBox 8">
            <a:extLst>
              <a:ext uri="{FF2B5EF4-FFF2-40B4-BE49-F238E27FC236}">
                <a16:creationId xmlns:a16="http://schemas.microsoft.com/office/drawing/2014/main" id="{35E95BC4-EA90-F60A-72E7-9BC98775943A}"/>
              </a:ext>
            </a:extLst>
          </p:cNvPr>
          <p:cNvSpPr txBox="1"/>
          <p:nvPr/>
        </p:nvSpPr>
        <p:spPr>
          <a:xfrm>
            <a:off x="410966" y="1876741"/>
            <a:ext cx="8157681" cy="2062103"/>
          </a:xfrm>
          <a:prstGeom prst="rect">
            <a:avLst/>
          </a:prstGeom>
          <a:noFill/>
        </p:spPr>
        <p:txBody>
          <a:bodyPr wrap="square" rtlCol="0">
            <a:spAutoFit/>
          </a:bodyPr>
          <a:lstStyle/>
          <a:p>
            <a:pPr marL="285750" indent="-285750">
              <a:buFont typeface="Arial" panose="020B0604020202020204" pitchFamily="34" charset="0"/>
              <a:buChar char="•"/>
            </a:pPr>
            <a:r>
              <a:rPr lang="en-US" sz="1600" dirty="0"/>
              <a:t>Learners felt inspired by colleagues that ‘represented’ them at senior levels in the hierarchy.</a:t>
            </a:r>
          </a:p>
          <a:p>
            <a:pPr marL="285750" indent="-285750">
              <a:buFont typeface="Arial" panose="020B0604020202020204" pitchFamily="34" charset="0"/>
              <a:buChar char="•"/>
            </a:pPr>
            <a:r>
              <a:rPr lang="en-US" sz="1600" dirty="0"/>
              <a:t>More diverse environments respected individual perspectives and valued diversity and valued diversity of thought. </a:t>
            </a:r>
          </a:p>
          <a:p>
            <a:pPr marL="285750" indent="-285750">
              <a:buFont typeface="Arial" panose="020B0604020202020204" pitchFamily="34" charset="0"/>
              <a:buChar char="•"/>
            </a:pPr>
            <a:r>
              <a:rPr lang="en-GB" sz="1600" dirty="0"/>
              <a:t>Leaners saw being able to work with other from similar backgrounds as a benefit (“they get it”).</a:t>
            </a:r>
          </a:p>
          <a:p>
            <a:pPr marL="285750" indent="-285750">
              <a:buFont typeface="Arial" panose="020B0604020202020204" pitchFamily="34" charset="0"/>
              <a:buChar char="•"/>
            </a:pPr>
            <a:r>
              <a:rPr lang="en-GB" sz="1600" dirty="0"/>
              <a:t>Concern about initiatives that target certain groups contributing to perspectives of in-group/out-group.</a:t>
            </a:r>
          </a:p>
        </p:txBody>
      </p:sp>
      <p:sp>
        <p:nvSpPr>
          <p:cNvPr id="11" name="TextBox 10">
            <a:extLst>
              <a:ext uri="{FF2B5EF4-FFF2-40B4-BE49-F238E27FC236}">
                <a16:creationId xmlns:a16="http://schemas.microsoft.com/office/drawing/2014/main" id="{AFC460B3-F4C4-A0A1-259B-A4A4669817A7}"/>
              </a:ext>
            </a:extLst>
          </p:cNvPr>
          <p:cNvSpPr txBox="1"/>
          <p:nvPr/>
        </p:nvSpPr>
        <p:spPr>
          <a:xfrm>
            <a:off x="454632" y="4109147"/>
            <a:ext cx="8234737" cy="52322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GB" sz="1400" i="1" dirty="0"/>
              <a:t>“Seeing yourself represented is a really important thing. [It] feel like you’re on a level playing field to start with” (Learner)</a:t>
            </a:r>
          </a:p>
        </p:txBody>
      </p:sp>
      <p:sp>
        <p:nvSpPr>
          <p:cNvPr id="13" name="TextBox 12">
            <a:extLst>
              <a:ext uri="{FF2B5EF4-FFF2-40B4-BE49-F238E27FC236}">
                <a16:creationId xmlns:a16="http://schemas.microsoft.com/office/drawing/2014/main" id="{F5B20523-3DEC-E885-EC31-D37A10663EE4}"/>
              </a:ext>
            </a:extLst>
          </p:cNvPr>
          <p:cNvSpPr txBox="1"/>
          <p:nvPr/>
        </p:nvSpPr>
        <p:spPr>
          <a:xfrm>
            <a:off x="454631" y="4802671"/>
            <a:ext cx="8234738" cy="73866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GB" sz="1400" i="1" dirty="0"/>
              <a:t>“When you work with a very diverse group of people, the cliques and clubs that form aren’t necessarily based on colour or class. It feels more based on who you are as a person, your life experiences.” (Learner).</a:t>
            </a:r>
          </a:p>
        </p:txBody>
      </p:sp>
    </p:spTree>
    <p:extLst>
      <p:ext uri="{BB962C8B-B14F-4D97-AF65-F5344CB8AC3E}">
        <p14:creationId xmlns:p14="http://schemas.microsoft.com/office/powerpoint/2010/main" val="29819554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AFE96-72FB-6829-30E8-B9C671FA00B6}"/>
              </a:ext>
            </a:extLst>
          </p:cNvPr>
          <p:cNvSpPr>
            <a:spLocks noGrp="1"/>
          </p:cNvSpPr>
          <p:nvPr>
            <p:ph type="title"/>
          </p:nvPr>
        </p:nvSpPr>
        <p:spPr>
          <a:xfrm>
            <a:off x="228600" y="192445"/>
            <a:ext cx="8686800" cy="1143000"/>
          </a:xfrm>
        </p:spPr>
        <p:txBody>
          <a:bodyPr/>
          <a:lstStyle/>
          <a:p>
            <a:r>
              <a:rPr lang="en-US" sz="2400" dirty="0"/>
              <a:t>Success Factor 2: Treating learners as individuals </a:t>
            </a:r>
            <a:endParaRPr lang="en-GB" sz="2400" dirty="0"/>
          </a:p>
        </p:txBody>
      </p:sp>
      <p:sp>
        <p:nvSpPr>
          <p:cNvPr id="7" name="TextBox 6">
            <a:extLst>
              <a:ext uri="{FF2B5EF4-FFF2-40B4-BE49-F238E27FC236}">
                <a16:creationId xmlns:a16="http://schemas.microsoft.com/office/drawing/2014/main" id="{E7D708E9-F9AD-CF80-B203-68A986A30F9D}"/>
              </a:ext>
            </a:extLst>
          </p:cNvPr>
          <p:cNvSpPr txBox="1"/>
          <p:nvPr/>
        </p:nvSpPr>
        <p:spPr>
          <a:xfrm>
            <a:off x="680662" y="1070278"/>
            <a:ext cx="7782674" cy="919401"/>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en-US" sz="1600" dirty="0"/>
              <a:t>Recognition that an individual’s background and experiences in and outside of work will meaningfully impact progression through training, providing required support where necessary</a:t>
            </a:r>
            <a:endParaRPr lang="en-GB" sz="1600" dirty="0"/>
          </a:p>
        </p:txBody>
      </p:sp>
      <p:sp>
        <p:nvSpPr>
          <p:cNvPr id="9" name="TextBox 8">
            <a:extLst>
              <a:ext uri="{FF2B5EF4-FFF2-40B4-BE49-F238E27FC236}">
                <a16:creationId xmlns:a16="http://schemas.microsoft.com/office/drawing/2014/main" id="{35E95BC4-EA90-F60A-72E7-9BC98775943A}"/>
              </a:ext>
            </a:extLst>
          </p:cNvPr>
          <p:cNvSpPr txBox="1"/>
          <p:nvPr/>
        </p:nvSpPr>
        <p:spPr>
          <a:xfrm>
            <a:off x="493158" y="2075040"/>
            <a:ext cx="8157681" cy="1815882"/>
          </a:xfrm>
          <a:prstGeom prst="rect">
            <a:avLst/>
          </a:prstGeom>
          <a:noFill/>
        </p:spPr>
        <p:txBody>
          <a:bodyPr wrap="square" rtlCol="0">
            <a:spAutoFit/>
          </a:bodyPr>
          <a:lstStyle/>
          <a:p>
            <a:pPr marL="285750" indent="-285750">
              <a:buFont typeface="Arial" panose="020B0604020202020204" pitchFamily="34" charset="0"/>
              <a:buChar char="•"/>
            </a:pPr>
            <a:r>
              <a:rPr lang="en-US" sz="1600" dirty="0"/>
              <a:t>The importance of being treated as an individual.</a:t>
            </a:r>
          </a:p>
          <a:p>
            <a:pPr marL="285750" indent="-285750">
              <a:buFont typeface="Arial" panose="020B0604020202020204" pitchFamily="34" charset="0"/>
              <a:buChar char="•"/>
            </a:pPr>
            <a:r>
              <a:rPr lang="en-US" sz="1600" dirty="0"/>
              <a:t>This factor is particularly important when things are tough for learners, it was more commonly mentioned when learners spoke about overcoming hurdles in training.</a:t>
            </a:r>
          </a:p>
          <a:p>
            <a:pPr marL="285750" indent="-285750">
              <a:buFont typeface="Arial" panose="020B0604020202020204" pitchFamily="34" charset="0"/>
              <a:buChar char="•"/>
            </a:pPr>
            <a:r>
              <a:rPr lang="en-US" sz="1600" dirty="0"/>
              <a:t>Leaners spoke about personal challenges during training, and how these maybe acknowledged by trainers (e.g. relocation) as well as gaps in practical support on these topics.</a:t>
            </a:r>
          </a:p>
          <a:p>
            <a:pPr marL="285750" indent="-285750">
              <a:buFont typeface="Arial" panose="020B0604020202020204" pitchFamily="34" charset="0"/>
              <a:buChar char="•"/>
            </a:pPr>
            <a:r>
              <a:rPr lang="en-US" sz="1600" dirty="0"/>
              <a:t>Learners feeling comfortable to ask for support. </a:t>
            </a:r>
            <a:endParaRPr lang="en-GB" sz="1600" dirty="0"/>
          </a:p>
        </p:txBody>
      </p:sp>
      <p:sp>
        <p:nvSpPr>
          <p:cNvPr id="11" name="TextBox 10">
            <a:extLst>
              <a:ext uri="{FF2B5EF4-FFF2-40B4-BE49-F238E27FC236}">
                <a16:creationId xmlns:a16="http://schemas.microsoft.com/office/drawing/2014/main" id="{AFC460B3-F4C4-A0A1-259B-A4A4669817A7}"/>
              </a:ext>
            </a:extLst>
          </p:cNvPr>
          <p:cNvSpPr txBox="1"/>
          <p:nvPr/>
        </p:nvSpPr>
        <p:spPr>
          <a:xfrm>
            <a:off x="454633" y="5264502"/>
            <a:ext cx="8234737" cy="52322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1400" i="1" dirty="0"/>
              <a:t>Any doctor, you do need somebody to reach out to them, because it's unlikely that they will come to ask for help, and there's always a bit of a reluctance for that boundary to be crossed.” (Learner)</a:t>
            </a:r>
            <a:endParaRPr lang="en-GB" sz="1400" i="1" dirty="0"/>
          </a:p>
        </p:txBody>
      </p:sp>
      <p:sp>
        <p:nvSpPr>
          <p:cNvPr id="13" name="TextBox 12">
            <a:extLst>
              <a:ext uri="{FF2B5EF4-FFF2-40B4-BE49-F238E27FC236}">
                <a16:creationId xmlns:a16="http://schemas.microsoft.com/office/drawing/2014/main" id="{F5B20523-3DEC-E885-EC31-D37A10663EE4}"/>
              </a:ext>
            </a:extLst>
          </p:cNvPr>
          <p:cNvSpPr txBox="1"/>
          <p:nvPr/>
        </p:nvSpPr>
        <p:spPr>
          <a:xfrm>
            <a:off x="454632" y="3976283"/>
            <a:ext cx="8234738" cy="116955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1400" i="1" dirty="0"/>
              <a:t>“Once I requested annual leave to take my daughter to the doctors as the appointment was the same time as work. She [my consultant] said ‘Well… make sure you organise your clinic for that day, come in, do what you have to do and then leave. You don’t have to take the whole day as annual leave’. It makes you feel like this organisation is really thinking about me, so I want to give my best in return” (Learner).</a:t>
            </a:r>
          </a:p>
        </p:txBody>
      </p:sp>
    </p:spTree>
    <p:extLst>
      <p:ext uri="{BB962C8B-B14F-4D97-AF65-F5344CB8AC3E}">
        <p14:creationId xmlns:p14="http://schemas.microsoft.com/office/powerpoint/2010/main" val="35994079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AFE96-72FB-6829-30E8-B9C671FA00B6}"/>
              </a:ext>
            </a:extLst>
          </p:cNvPr>
          <p:cNvSpPr>
            <a:spLocks noGrp="1"/>
          </p:cNvSpPr>
          <p:nvPr>
            <p:ph type="title"/>
          </p:nvPr>
        </p:nvSpPr>
        <p:spPr>
          <a:xfrm>
            <a:off x="228600" y="192445"/>
            <a:ext cx="8686800" cy="1143000"/>
          </a:xfrm>
        </p:spPr>
        <p:txBody>
          <a:bodyPr/>
          <a:lstStyle/>
          <a:p>
            <a:r>
              <a:rPr lang="en-US" sz="2400" dirty="0"/>
              <a:t>Success Factor 3: Working with inspirational senior colleagues </a:t>
            </a:r>
            <a:endParaRPr lang="en-GB" sz="2400" dirty="0"/>
          </a:p>
        </p:txBody>
      </p:sp>
      <p:sp>
        <p:nvSpPr>
          <p:cNvPr id="7" name="TextBox 6">
            <a:extLst>
              <a:ext uri="{FF2B5EF4-FFF2-40B4-BE49-F238E27FC236}">
                <a16:creationId xmlns:a16="http://schemas.microsoft.com/office/drawing/2014/main" id="{E7D708E9-F9AD-CF80-B203-68A986A30F9D}"/>
              </a:ext>
            </a:extLst>
          </p:cNvPr>
          <p:cNvSpPr txBox="1"/>
          <p:nvPr/>
        </p:nvSpPr>
        <p:spPr>
          <a:xfrm>
            <a:off x="680660" y="1110411"/>
            <a:ext cx="7782674" cy="646986"/>
          </a:xfrm>
          <a:prstGeom prst="roundRect">
            <a:avLst/>
          </a:prstGeom>
          <a:solidFill>
            <a:srgbClr val="6C6997"/>
          </a:solidFill>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en-US" sz="1600" dirty="0"/>
              <a:t>Access to senior colleagues who act as informal role-models, mentors or career coaches to help learners access opportunities and develop</a:t>
            </a:r>
            <a:endParaRPr lang="en-GB" sz="1600" dirty="0"/>
          </a:p>
        </p:txBody>
      </p:sp>
      <p:sp>
        <p:nvSpPr>
          <p:cNvPr id="9" name="TextBox 8">
            <a:extLst>
              <a:ext uri="{FF2B5EF4-FFF2-40B4-BE49-F238E27FC236}">
                <a16:creationId xmlns:a16="http://schemas.microsoft.com/office/drawing/2014/main" id="{35E95BC4-EA90-F60A-72E7-9BC98775943A}"/>
              </a:ext>
            </a:extLst>
          </p:cNvPr>
          <p:cNvSpPr txBox="1"/>
          <p:nvPr/>
        </p:nvSpPr>
        <p:spPr>
          <a:xfrm>
            <a:off x="493156" y="1984671"/>
            <a:ext cx="8157681" cy="1569660"/>
          </a:xfrm>
          <a:prstGeom prst="rect">
            <a:avLst/>
          </a:prstGeom>
          <a:noFill/>
        </p:spPr>
        <p:txBody>
          <a:bodyPr wrap="square" rtlCol="0">
            <a:spAutoFit/>
          </a:bodyPr>
          <a:lstStyle/>
          <a:p>
            <a:pPr marL="285750" indent="-285750">
              <a:buFont typeface="Arial" panose="020B0604020202020204" pitchFamily="34" charset="0"/>
              <a:buChar char="•"/>
            </a:pPr>
            <a:r>
              <a:rPr lang="en-US" sz="1600" dirty="0"/>
              <a:t>The opportunity to benefit from the positive influence of a senior colleague in day-to-day work (especially when they provided information on their own career with ‘no agenda’).</a:t>
            </a:r>
          </a:p>
          <a:p>
            <a:pPr marL="285750" indent="-285750">
              <a:buFont typeface="Arial" panose="020B0604020202020204" pitchFamily="34" charset="0"/>
              <a:buChar char="•"/>
            </a:pPr>
            <a:r>
              <a:rPr lang="en-US" sz="1600" dirty="0"/>
              <a:t>These colleagues provided inspiration for “the type of doctor I want to be”, and also commonly had very high expectations.</a:t>
            </a:r>
          </a:p>
          <a:p>
            <a:pPr marL="285750" indent="-285750">
              <a:buFont typeface="Arial" panose="020B0604020202020204" pitchFamily="34" charset="0"/>
              <a:buChar char="•"/>
            </a:pPr>
            <a:r>
              <a:rPr lang="en-US" sz="1600" dirty="0"/>
              <a:t>Beyond the supervisor role, offering more of a ‘safe space’ for learners.</a:t>
            </a:r>
          </a:p>
        </p:txBody>
      </p:sp>
      <p:sp>
        <p:nvSpPr>
          <p:cNvPr id="11" name="TextBox 10">
            <a:extLst>
              <a:ext uri="{FF2B5EF4-FFF2-40B4-BE49-F238E27FC236}">
                <a16:creationId xmlns:a16="http://schemas.microsoft.com/office/drawing/2014/main" id="{AFC460B3-F4C4-A0A1-259B-A4A4669817A7}"/>
              </a:ext>
            </a:extLst>
          </p:cNvPr>
          <p:cNvSpPr txBox="1"/>
          <p:nvPr/>
        </p:nvSpPr>
        <p:spPr>
          <a:xfrm>
            <a:off x="454630" y="4532099"/>
            <a:ext cx="8234737" cy="73866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1400" i="1" dirty="0"/>
              <a:t>“[Some] consultants go out of their way to help learners find sponsorship and alternative career paths. But I don't think it's a formal job they have, it's just their personality makes them approachable. I think it's unrealistic to expect anything better [from others]” (Learner).</a:t>
            </a:r>
            <a:endParaRPr lang="en-GB" sz="1400" i="1" dirty="0"/>
          </a:p>
        </p:txBody>
      </p:sp>
      <p:sp>
        <p:nvSpPr>
          <p:cNvPr id="13" name="TextBox 12">
            <a:extLst>
              <a:ext uri="{FF2B5EF4-FFF2-40B4-BE49-F238E27FC236}">
                <a16:creationId xmlns:a16="http://schemas.microsoft.com/office/drawing/2014/main" id="{F5B20523-3DEC-E885-EC31-D37A10663EE4}"/>
              </a:ext>
            </a:extLst>
          </p:cNvPr>
          <p:cNvSpPr txBox="1"/>
          <p:nvPr/>
        </p:nvSpPr>
        <p:spPr>
          <a:xfrm>
            <a:off x="454629" y="3781605"/>
            <a:ext cx="8234738" cy="52322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1400" i="1" dirty="0"/>
              <a:t>… She was someone who was very much interested in everyone... she was interested in talking about her specialty and advocating for her specialty, … that resonated strongly with me” (Learner).</a:t>
            </a:r>
          </a:p>
        </p:txBody>
      </p:sp>
    </p:spTree>
    <p:extLst>
      <p:ext uri="{BB962C8B-B14F-4D97-AF65-F5344CB8AC3E}">
        <p14:creationId xmlns:p14="http://schemas.microsoft.com/office/powerpoint/2010/main" val="2823618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AFE96-72FB-6829-30E8-B9C671FA00B6}"/>
              </a:ext>
            </a:extLst>
          </p:cNvPr>
          <p:cNvSpPr>
            <a:spLocks noGrp="1"/>
          </p:cNvSpPr>
          <p:nvPr>
            <p:ph type="title"/>
          </p:nvPr>
        </p:nvSpPr>
        <p:spPr>
          <a:xfrm>
            <a:off x="228600" y="192445"/>
            <a:ext cx="8686800" cy="1143000"/>
          </a:xfrm>
        </p:spPr>
        <p:txBody>
          <a:bodyPr/>
          <a:lstStyle/>
          <a:p>
            <a:r>
              <a:rPr lang="en-US" sz="2400" dirty="0"/>
              <a:t>Success Factor 4: The supportive trainer or supervisor</a:t>
            </a:r>
            <a:endParaRPr lang="en-GB" sz="2400" dirty="0"/>
          </a:p>
        </p:txBody>
      </p:sp>
      <p:sp>
        <p:nvSpPr>
          <p:cNvPr id="7" name="TextBox 6">
            <a:extLst>
              <a:ext uri="{FF2B5EF4-FFF2-40B4-BE49-F238E27FC236}">
                <a16:creationId xmlns:a16="http://schemas.microsoft.com/office/drawing/2014/main" id="{E7D708E9-F9AD-CF80-B203-68A986A30F9D}"/>
              </a:ext>
            </a:extLst>
          </p:cNvPr>
          <p:cNvSpPr txBox="1"/>
          <p:nvPr/>
        </p:nvSpPr>
        <p:spPr>
          <a:xfrm>
            <a:off x="680660" y="1110411"/>
            <a:ext cx="7782674" cy="646986"/>
          </a:xfrm>
          <a:prstGeom prst="roundRect">
            <a:avLst/>
          </a:prstGeom>
          <a:solidFill>
            <a:srgbClr val="6C6997"/>
          </a:solidFill>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en-US" sz="1600" dirty="0"/>
              <a:t>Trainers and supervisors who encourage and support learners in the workplace with their development</a:t>
            </a:r>
            <a:endParaRPr lang="en-GB" sz="1600" dirty="0"/>
          </a:p>
        </p:txBody>
      </p:sp>
      <p:sp>
        <p:nvSpPr>
          <p:cNvPr id="9" name="TextBox 8">
            <a:extLst>
              <a:ext uri="{FF2B5EF4-FFF2-40B4-BE49-F238E27FC236}">
                <a16:creationId xmlns:a16="http://schemas.microsoft.com/office/drawing/2014/main" id="{35E95BC4-EA90-F60A-72E7-9BC98775943A}"/>
              </a:ext>
            </a:extLst>
          </p:cNvPr>
          <p:cNvSpPr txBox="1"/>
          <p:nvPr/>
        </p:nvSpPr>
        <p:spPr>
          <a:xfrm>
            <a:off x="493156" y="1984671"/>
            <a:ext cx="8157681" cy="1569660"/>
          </a:xfrm>
          <a:prstGeom prst="rect">
            <a:avLst/>
          </a:prstGeom>
          <a:noFill/>
        </p:spPr>
        <p:txBody>
          <a:bodyPr wrap="square" rtlCol="0">
            <a:spAutoFit/>
          </a:bodyPr>
          <a:lstStyle/>
          <a:p>
            <a:pPr marL="285750" indent="-285750">
              <a:buFont typeface="Arial" panose="020B0604020202020204" pitchFamily="34" charset="0"/>
              <a:buChar char="•"/>
            </a:pPr>
            <a:r>
              <a:rPr lang="en-US" sz="1600" dirty="0"/>
              <a:t>The importance of effective and supportive supervisors/trainers; providing feedback on clinical and professional skills.</a:t>
            </a:r>
          </a:p>
          <a:p>
            <a:pPr marL="285750" indent="-285750">
              <a:buFont typeface="Arial" panose="020B0604020202020204" pitchFamily="34" charset="0"/>
              <a:buChar char="•"/>
            </a:pPr>
            <a:r>
              <a:rPr lang="en-US" sz="1600" dirty="0"/>
              <a:t>Open and honest relationships with trainers, who support learners overcome anxiety and low confidence, helping them to reframe challenging experiences.</a:t>
            </a:r>
          </a:p>
          <a:p>
            <a:pPr marL="285750" indent="-285750">
              <a:buFont typeface="Arial" panose="020B0604020202020204" pitchFamily="34" charset="0"/>
              <a:buChar char="•"/>
            </a:pPr>
            <a:r>
              <a:rPr lang="en-US" sz="1600" dirty="0"/>
              <a:t>Even though learners were motivated to solve own issues, it was helpful to have more direct support.</a:t>
            </a:r>
          </a:p>
        </p:txBody>
      </p:sp>
      <p:sp>
        <p:nvSpPr>
          <p:cNvPr id="11" name="TextBox 10">
            <a:extLst>
              <a:ext uri="{FF2B5EF4-FFF2-40B4-BE49-F238E27FC236}">
                <a16:creationId xmlns:a16="http://schemas.microsoft.com/office/drawing/2014/main" id="{AFC460B3-F4C4-A0A1-259B-A4A4669817A7}"/>
              </a:ext>
            </a:extLst>
          </p:cNvPr>
          <p:cNvSpPr txBox="1"/>
          <p:nvPr/>
        </p:nvSpPr>
        <p:spPr>
          <a:xfrm>
            <a:off x="454627" y="4754659"/>
            <a:ext cx="8234737" cy="73866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1400" i="1" dirty="0"/>
              <a:t>“He gave me guidance throughout…he knew my circumstances and he did everything he could to strengthen my application to help me… But it was a little pep talk that he gave me that really [helped]” (Learner). </a:t>
            </a:r>
            <a:endParaRPr lang="en-GB" sz="1400" i="1" dirty="0"/>
          </a:p>
        </p:txBody>
      </p:sp>
      <p:sp>
        <p:nvSpPr>
          <p:cNvPr id="13" name="TextBox 12">
            <a:extLst>
              <a:ext uri="{FF2B5EF4-FFF2-40B4-BE49-F238E27FC236}">
                <a16:creationId xmlns:a16="http://schemas.microsoft.com/office/drawing/2014/main" id="{F5B20523-3DEC-E885-EC31-D37A10663EE4}"/>
              </a:ext>
            </a:extLst>
          </p:cNvPr>
          <p:cNvSpPr txBox="1"/>
          <p:nvPr/>
        </p:nvSpPr>
        <p:spPr>
          <a:xfrm>
            <a:off x="454627" y="3648603"/>
            <a:ext cx="8234738" cy="95410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1400" i="1" dirty="0"/>
              <a:t>“…always having had supportive supervisors in my current training programme has been really, really helpful. I’ve struggled a lot, actually, in the last two to three years with exams, and without their support, understanding and patience, there’s no way I would have been able to continue to the point that I’m at” (Learner).</a:t>
            </a:r>
          </a:p>
        </p:txBody>
      </p:sp>
    </p:spTree>
    <p:extLst>
      <p:ext uri="{BB962C8B-B14F-4D97-AF65-F5344CB8AC3E}">
        <p14:creationId xmlns:p14="http://schemas.microsoft.com/office/powerpoint/2010/main" val="27717342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AFE96-72FB-6829-30E8-B9C671FA00B6}"/>
              </a:ext>
            </a:extLst>
          </p:cNvPr>
          <p:cNvSpPr>
            <a:spLocks noGrp="1"/>
          </p:cNvSpPr>
          <p:nvPr>
            <p:ph type="title"/>
          </p:nvPr>
        </p:nvSpPr>
        <p:spPr>
          <a:xfrm>
            <a:off x="228600" y="192445"/>
            <a:ext cx="8686800" cy="1143000"/>
          </a:xfrm>
        </p:spPr>
        <p:txBody>
          <a:bodyPr/>
          <a:lstStyle/>
          <a:p>
            <a:r>
              <a:rPr lang="en-US" sz="2400" dirty="0"/>
              <a:t>Success Factor 5: Having the support and validation of peers</a:t>
            </a:r>
            <a:endParaRPr lang="en-GB" sz="2400" dirty="0"/>
          </a:p>
        </p:txBody>
      </p:sp>
      <p:sp>
        <p:nvSpPr>
          <p:cNvPr id="7" name="TextBox 6">
            <a:extLst>
              <a:ext uri="{FF2B5EF4-FFF2-40B4-BE49-F238E27FC236}">
                <a16:creationId xmlns:a16="http://schemas.microsoft.com/office/drawing/2014/main" id="{E7D708E9-F9AD-CF80-B203-68A986A30F9D}"/>
              </a:ext>
            </a:extLst>
          </p:cNvPr>
          <p:cNvSpPr txBox="1"/>
          <p:nvPr/>
        </p:nvSpPr>
        <p:spPr>
          <a:xfrm>
            <a:off x="680657" y="1011952"/>
            <a:ext cx="7782674" cy="646986"/>
          </a:xfrm>
          <a:prstGeom prst="roundRect">
            <a:avLst/>
          </a:prstGeom>
          <a:solidFill>
            <a:srgbClr val="6C6997"/>
          </a:solidFill>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en-US" sz="1600" dirty="0"/>
              <a:t>Accessing a network of peers who can improve learning, make sense of experiences and provide advice and guidance on the practicalities of training</a:t>
            </a:r>
            <a:endParaRPr lang="en-GB" sz="1600" dirty="0"/>
          </a:p>
        </p:txBody>
      </p:sp>
      <p:sp>
        <p:nvSpPr>
          <p:cNvPr id="9" name="TextBox 8">
            <a:extLst>
              <a:ext uri="{FF2B5EF4-FFF2-40B4-BE49-F238E27FC236}">
                <a16:creationId xmlns:a16="http://schemas.microsoft.com/office/drawing/2014/main" id="{35E95BC4-EA90-F60A-72E7-9BC98775943A}"/>
              </a:ext>
            </a:extLst>
          </p:cNvPr>
          <p:cNvSpPr txBox="1"/>
          <p:nvPr/>
        </p:nvSpPr>
        <p:spPr>
          <a:xfrm>
            <a:off x="493153" y="1730003"/>
            <a:ext cx="8157681" cy="2800767"/>
          </a:xfrm>
          <a:prstGeom prst="rect">
            <a:avLst/>
          </a:prstGeom>
          <a:noFill/>
        </p:spPr>
        <p:txBody>
          <a:bodyPr wrap="square" rtlCol="0">
            <a:spAutoFit/>
          </a:bodyPr>
          <a:lstStyle/>
          <a:p>
            <a:pPr marL="285750" indent="-285750">
              <a:buFont typeface="Arial" panose="020B0604020202020204" pitchFamily="34" charset="0"/>
              <a:buChar char="•"/>
            </a:pPr>
            <a:r>
              <a:rPr lang="en-US" sz="1600" dirty="0"/>
              <a:t>The importance of spending time with peers of the same or similar stage of training, throughout medical school to higher specialty training.</a:t>
            </a:r>
          </a:p>
          <a:p>
            <a:pPr marL="285750" indent="-285750">
              <a:buFont typeface="Arial" panose="020B0604020202020204" pitchFamily="34" charset="0"/>
              <a:buChar char="•"/>
            </a:pPr>
            <a:r>
              <a:rPr lang="en-US" sz="1600" dirty="0"/>
              <a:t>The provision of mutual support amongst peers was critical, this supported with motivating each other as well as exam preparation, and sharing knowledge and experiences. This varied between established settings where ‘invaluable signposting’ could occur, or via formal buddy systems. </a:t>
            </a:r>
          </a:p>
          <a:p>
            <a:pPr marL="285750" indent="-285750">
              <a:buFont typeface="Arial" panose="020B0604020202020204" pitchFamily="34" charset="0"/>
              <a:buChar char="•"/>
            </a:pPr>
            <a:r>
              <a:rPr lang="en-US" sz="1600" dirty="0"/>
              <a:t>Other learners noted that peer networks risk becoming insular and encouraging ‘one way of thinking’, therefore it can be supportive to gain other inputs. </a:t>
            </a:r>
          </a:p>
          <a:p>
            <a:pPr marL="285750" indent="-285750">
              <a:buFont typeface="Arial" panose="020B0604020202020204" pitchFamily="34" charset="0"/>
              <a:buChar char="•"/>
            </a:pPr>
            <a:r>
              <a:rPr lang="en-US" sz="1600" dirty="0"/>
              <a:t>Being conscious of the need to be flexible as the needs of learners change.</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endParaRPr lang="en-US" sz="1600" dirty="0"/>
          </a:p>
        </p:txBody>
      </p:sp>
      <p:sp>
        <p:nvSpPr>
          <p:cNvPr id="11" name="TextBox 10">
            <a:extLst>
              <a:ext uri="{FF2B5EF4-FFF2-40B4-BE49-F238E27FC236}">
                <a16:creationId xmlns:a16="http://schemas.microsoft.com/office/drawing/2014/main" id="{AFC460B3-F4C4-A0A1-259B-A4A4669817A7}"/>
              </a:ext>
            </a:extLst>
          </p:cNvPr>
          <p:cNvSpPr txBox="1"/>
          <p:nvPr/>
        </p:nvSpPr>
        <p:spPr>
          <a:xfrm>
            <a:off x="454624" y="4925328"/>
            <a:ext cx="8234737" cy="95410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1400" i="1" dirty="0"/>
              <a:t>I've met colleagues who now I rely on as mentors, who are a little more senior than me and nearing the end of their training, and they've been helpful in giving some near-peer coaching, a bit of a career heads-up. It's someone else watching your back, giving you tips which you would have to learn the hard way otherwise” (Learner).</a:t>
            </a:r>
            <a:endParaRPr lang="en-GB" sz="1400" i="1" dirty="0"/>
          </a:p>
        </p:txBody>
      </p:sp>
      <p:sp>
        <p:nvSpPr>
          <p:cNvPr id="13" name="TextBox 12">
            <a:extLst>
              <a:ext uri="{FF2B5EF4-FFF2-40B4-BE49-F238E27FC236}">
                <a16:creationId xmlns:a16="http://schemas.microsoft.com/office/drawing/2014/main" id="{F5B20523-3DEC-E885-EC31-D37A10663EE4}"/>
              </a:ext>
            </a:extLst>
          </p:cNvPr>
          <p:cNvSpPr txBox="1"/>
          <p:nvPr/>
        </p:nvSpPr>
        <p:spPr>
          <a:xfrm>
            <a:off x="454627" y="4053717"/>
            <a:ext cx="8234738" cy="73866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1400" i="1" dirty="0"/>
              <a:t>“What would have helped?] … Having a really good support network of peers who understand where you're coming from and your background, because I've certainly found I often related better with people who were not necessarily graduates from the UK [than with my UK peers]” (Learner).</a:t>
            </a:r>
          </a:p>
        </p:txBody>
      </p:sp>
    </p:spTree>
    <p:extLst>
      <p:ext uri="{BB962C8B-B14F-4D97-AF65-F5344CB8AC3E}">
        <p14:creationId xmlns:p14="http://schemas.microsoft.com/office/powerpoint/2010/main" val="19451402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AFE96-72FB-6829-30E8-B9C671FA00B6}"/>
              </a:ext>
            </a:extLst>
          </p:cNvPr>
          <p:cNvSpPr>
            <a:spLocks noGrp="1"/>
          </p:cNvSpPr>
          <p:nvPr>
            <p:ph type="title"/>
          </p:nvPr>
        </p:nvSpPr>
        <p:spPr>
          <a:xfrm>
            <a:off x="114292" y="75244"/>
            <a:ext cx="8915400" cy="1143000"/>
          </a:xfrm>
        </p:spPr>
        <p:txBody>
          <a:bodyPr/>
          <a:lstStyle/>
          <a:p>
            <a:r>
              <a:rPr lang="en-US" sz="2400" dirty="0"/>
              <a:t>Success Factor 6: Working arrangements that facilitate learning</a:t>
            </a:r>
            <a:endParaRPr lang="en-GB" sz="2400" dirty="0"/>
          </a:p>
        </p:txBody>
      </p:sp>
      <p:sp>
        <p:nvSpPr>
          <p:cNvPr id="7" name="TextBox 6">
            <a:extLst>
              <a:ext uri="{FF2B5EF4-FFF2-40B4-BE49-F238E27FC236}">
                <a16:creationId xmlns:a16="http://schemas.microsoft.com/office/drawing/2014/main" id="{E7D708E9-F9AD-CF80-B203-68A986A30F9D}"/>
              </a:ext>
            </a:extLst>
          </p:cNvPr>
          <p:cNvSpPr txBox="1"/>
          <p:nvPr/>
        </p:nvSpPr>
        <p:spPr>
          <a:xfrm>
            <a:off x="680655" y="950070"/>
            <a:ext cx="7782674" cy="646986"/>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en-US" sz="1600" dirty="0"/>
              <a:t>Shifts, rotas and work structures that support learners to build meaningful relationships with team members and dedicate time to learning</a:t>
            </a:r>
            <a:endParaRPr lang="en-GB" sz="1600" dirty="0"/>
          </a:p>
        </p:txBody>
      </p:sp>
      <p:sp>
        <p:nvSpPr>
          <p:cNvPr id="9" name="TextBox 8">
            <a:extLst>
              <a:ext uri="{FF2B5EF4-FFF2-40B4-BE49-F238E27FC236}">
                <a16:creationId xmlns:a16="http://schemas.microsoft.com/office/drawing/2014/main" id="{35E95BC4-EA90-F60A-72E7-9BC98775943A}"/>
              </a:ext>
            </a:extLst>
          </p:cNvPr>
          <p:cNvSpPr txBox="1"/>
          <p:nvPr/>
        </p:nvSpPr>
        <p:spPr>
          <a:xfrm>
            <a:off x="493153" y="1730003"/>
            <a:ext cx="8157681" cy="2554545"/>
          </a:xfrm>
          <a:prstGeom prst="rect">
            <a:avLst/>
          </a:prstGeom>
          <a:noFill/>
        </p:spPr>
        <p:txBody>
          <a:bodyPr wrap="square" rtlCol="0">
            <a:spAutoFit/>
          </a:bodyPr>
          <a:lstStyle/>
          <a:p>
            <a:pPr marL="285750" indent="-285750">
              <a:buFont typeface="Arial" panose="020B0604020202020204" pitchFamily="34" charset="0"/>
              <a:buChar char="•"/>
            </a:pPr>
            <a:r>
              <a:rPr lang="en-US" sz="1600" dirty="0"/>
              <a:t>The working arrangements learners were situated in whilst learning, and how these were more or less conducive to learning as a result.</a:t>
            </a:r>
          </a:p>
          <a:p>
            <a:pPr marL="285750" indent="-285750">
              <a:buFont typeface="Arial" panose="020B0604020202020204" pitchFamily="34" charset="0"/>
              <a:buChar char="•"/>
            </a:pPr>
            <a:r>
              <a:rPr lang="en-US" sz="1600" dirty="0"/>
              <a:t>Protected time for training, or the lack thereof was consistently mentioned. This happened via set training days/hours, mandatory courses etc.</a:t>
            </a:r>
          </a:p>
          <a:p>
            <a:pPr marL="285750" indent="-285750">
              <a:buFont typeface="Arial" panose="020B0604020202020204" pitchFamily="34" charset="0"/>
              <a:buChar char="•"/>
            </a:pPr>
            <a:r>
              <a:rPr lang="en-US" sz="1600" dirty="0"/>
              <a:t>The influence of senior doctors in the department who took advantage of any opportunity for learning, especially in environments where time to learn was limited.</a:t>
            </a:r>
          </a:p>
          <a:p>
            <a:pPr marL="285750" indent="-285750">
              <a:buFont typeface="Arial" panose="020B0604020202020204" pitchFamily="34" charset="0"/>
              <a:buChar char="•"/>
            </a:pPr>
            <a:r>
              <a:rPr lang="en-US" sz="1600" dirty="0"/>
              <a:t>Having the opportunity to build relationships with the wider team.</a:t>
            </a:r>
          </a:p>
          <a:p>
            <a:pPr marL="285750" indent="-285750">
              <a:buFont typeface="Arial" panose="020B0604020202020204" pitchFamily="34" charset="0"/>
              <a:buChar char="•"/>
            </a:pPr>
            <a:r>
              <a:rPr lang="en-US" sz="1600" dirty="0"/>
              <a:t>Challenges with speaking up if the work environment was not supporting their learning.</a:t>
            </a:r>
          </a:p>
          <a:p>
            <a:pPr marL="285750" indent="-285750">
              <a:buFont typeface="Arial" panose="020B0604020202020204" pitchFamily="34" charset="0"/>
              <a:buChar char="•"/>
            </a:pPr>
            <a:endParaRPr lang="en-US" sz="1600" dirty="0"/>
          </a:p>
        </p:txBody>
      </p:sp>
      <p:sp>
        <p:nvSpPr>
          <p:cNvPr id="11" name="TextBox 10">
            <a:extLst>
              <a:ext uri="{FF2B5EF4-FFF2-40B4-BE49-F238E27FC236}">
                <a16:creationId xmlns:a16="http://schemas.microsoft.com/office/drawing/2014/main" id="{AFC460B3-F4C4-A0A1-259B-A4A4669817A7}"/>
              </a:ext>
            </a:extLst>
          </p:cNvPr>
          <p:cNvSpPr txBox="1"/>
          <p:nvPr/>
        </p:nvSpPr>
        <p:spPr>
          <a:xfrm>
            <a:off x="454624" y="4925328"/>
            <a:ext cx="8234737" cy="73866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1400" i="1" dirty="0"/>
              <a:t>“It was a good working environment. The rotas were tough, there’s no denying that, I don’t think there’s any way you can avoid that. But the nurses and consultants and team were supportive, it was a good team.” (Learner).</a:t>
            </a:r>
            <a:endParaRPr lang="en-GB" sz="1400" i="1" dirty="0"/>
          </a:p>
        </p:txBody>
      </p:sp>
      <p:sp>
        <p:nvSpPr>
          <p:cNvPr id="13" name="TextBox 12">
            <a:extLst>
              <a:ext uri="{FF2B5EF4-FFF2-40B4-BE49-F238E27FC236}">
                <a16:creationId xmlns:a16="http://schemas.microsoft.com/office/drawing/2014/main" id="{F5B20523-3DEC-E885-EC31-D37A10663EE4}"/>
              </a:ext>
            </a:extLst>
          </p:cNvPr>
          <p:cNvSpPr txBox="1"/>
          <p:nvPr/>
        </p:nvSpPr>
        <p:spPr>
          <a:xfrm>
            <a:off x="454627" y="4053717"/>
            <a:ext cx="8234738" cy="73866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1400" i="1" dirty="0"/>
              <a:t>“I felt I could ask them all [consultants, registrars, nurses] anything. I was never scared, I think [that] is the main thing, to ask questions and I never felt like I was going to be shouted at, which…yeah, so that I think really helped with, me enjoying [that job]” (Learner).</a:t>
            </a:r>
          </a:p>
        </p:txBody>
      </p:sp>
    </p:spTree>
    <p:extLst>
      <p:ext uri="{BB962C8B-B14F-4D97-AF65-F5344CB8AC3E}">
        <p14:creationId xmlns:p14="http://schemas.microsoft.com/office/powerpoint/2010/main" val="18837210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AFE96-72FB-6829-30E8-B9C671FA00B6}"/>
              </a:ext>
            </a:extLst>
          </p:cNvPr>
          <p:cNvSpPr>
            <a:spLocks noGrp="1"/>
          </p:cNvSpPr>
          <p:nvPr>
            <p:ph type="title"/>
          </p:nvPr>
        </p:nvSpPr>
        <p:spPr>
          <a:xfrm>
            <a:off x="114292" y="75244"/>
            <a:ext cx="8915400" cy="1143000"/>
          </a:xfrm>
        </p:spPr>
        <p:txBody>
          <a:bodyPr/>
          <a:lstStyle/>
          <a:p>
            <a:r>
              <a:rPr lang="en-US" sz="2400" dirty="0"/>
              <a:t>Success Factor 7: Maximising the value of learning</a:t>
            </a:r>
            <a:endParaRPr lang="en-GB" sz="2400" dirty="0"/>
          </a:p>
        </p:txBody>
      </p:sp>
      <p:sp>
        <p:nvSpPr>
          <p:cNvPr id="7" name="TextBox 6">
            <a:extLst>
              <a:ext uri="{FF2B5EF4-FFF2-40B4-BE49-F238E27FC236}">
                <a16:creationId xmlns:a16="http://schemas.microsoft.com/office/drawing/2014/main" id="{E7D708E9-F9AD-CF80-B203-68A986A30F9D}"/>
              </a:ext>
            </a:extLst>
          </p:cNvPr>
          <p:cNvSpPr txBox="1"/>
          <p:nvPr/>
        </p:nvSpPr>
        <p:spPr>
          <a:xfrm>
            <a:off x="680655" y="950070"/>
            <a:ext cx="7782674" cy="646986"/>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en-US" sz="1600" dirty="0"/>
              <a:t>Ensuring learning at work and in training is valuable, holistic and helps inform career choices</a:t>
            </a:r>
          </a:p>
        </p:txBody>
      </p:sp>
      <p:sp>
        <p:nvSpPr>
          <p:cNvPr id="9" name="TextBox 8">
            <a:extLst>
              <a:ext uri="{FF2B5EF4-FFF2-40B4-BE49-F238E27FC236}">
                <a16:creationId xmlns:a16="http://schemas.microsoft.com/office/drawing/2014/main" id="{35E95BC4-EA90-F60A-72E7-9BC98775943A}"/>
              </a:ext>
            </a:extLst>
          </p:cNvPr>
          <p:cNvSpPr txBox="1"/>
          <p:nvPr/>
        </p:nvSpPr>
        <p:spPr>
          <a:xfrm>
            <a:off x="493153" y="1730003"/>
            <a:ext cx="8157681" cy="2554545"/>
          </a:xfrm>
          <a:prstGeom prst="rect">
            <a:avLst/>
          </a:prstGeom>
          <a:noFill/>
        </p:spPr>
        <p:txBody>
          <a:bodyPr wrap="square" rtlCol="0">
            <a:spAutoFit/>
          </a:bodyPr>
          <a:lstStyle/>
          <a:p>
            <a:pPr marL="285750" indent="-285750">
              <a:buFont typeface="Arial" panose="020B0604020202020204" pitchFamily="34" charset="0"/>
              <a:buChar char="•"/>
            </a:pPr>
            <a:r>
              <a:rPr lang="en-US" sz="1600" dirty="0"/>
              <a:t>Opportunities to ‘maximise the value of learning’, i.e. the particular aspects of a job, rotation or programme that allowed them to feel it had been a valuable learning experience.</a:t>
            </a:r>
          </a:p>
          <a:p>
            <a:pPr marL="285750" indent="-285750">
              <a:buFont typeface="Arial" panose="020B0604020202020204" pitchFamily="34" charset="0"/>
              <a:buChar char="•"/>
            </a:pPr>
            <a:r>
              <a:rPr lang="en-US" sz="1600" dirty="0"/>
              <a:t>Learners also explained having clarity about critical learning objectives in any context was helpful to ensure they could self-manage and pursue the right opportunities for valuable learning experiences.</a:t>
            </a:r>
          </a:p>
          <a:p>
            <a:pPr marL="285750" indent="-285750">
              <a:buFont typeface="Arial" panose="020B0604020202020204" pitchFamily="34" charset="0"/>
              <a:buChar char="•"/>
            </a:pPr>
            <a:r>
              <a:rPr lang="en-US" sz="1600" dirty="0"/>
              <a:t>Within Foundation and Core programmes, organisation of rotations and exposure to required events/cases as a result was often problematic.</a:t>
            </a:r>
          </a:p>
          <a:p>
            <a:pPr marL="285750" indent="-285750">
              <a:buFont typeface="Arial" panose="020B0604020202020204" pitchFamily="34" charset="0"/>
              <a:buChar char="•"/>
            </a:pPr>
            <a:r>
              <a:rPr lang="en-US" sz="1600" dirty="0"/>
              <a:t>Concern about the risk of negative responses when learners raised issues with rotations or environments providing poor learning experiences.</a:t>
            </a:r>
          </a:p>
        </p:txBody>
      </p:sp>
      <p:sp>
        <p:nvSpPr>
          <p:cNvPr id="11" name="TextBox 10">
            <a:extLst>
              <a:ext uri="{FF2B5EF4-FFF2-40B4-BE49-F238E27FC236}">
                <a16:creationId xmlns:a16="http://schemas.microsoft.com/office/drawing/2014/main" id="{AFC460B3-F4C4-A0A1-259B-A4A4669817A7}"/>
              </a:ext>
            </a:extLst>
          </p:cNvPr>
          <p:cNvSpPr txBox="1"/>
          <p:nvPr/>
        </p:nvSpPr>
        <p:spPr>
          <a:xfrm>
            <a:off x="454623" y="5169266"/>
            <a:ext cx="8234737" cy="73866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1400" i="1" dirty="0"/>
              <a:t>“I asked my Foundation School if I could swap one of my jobs… I felt that I was just getting too much of the same after three rotations in geriatrics. They just said, “no”, straight away and there was no debate about it… It made me as a junior trainee feel completely undervalued..” (Learner).</a:t>
            </a:r>
            <a:endParaRPr lang="en-GB" sz="1400" i="1" dirty="0"/>
          </a:p>
        </p:txBody>
      </p:sp>
      <p:sp>
        <p:nvSpPr>
          <p:cNvPr id="13" name="TextBox 12">
            <a:extLst>
              <a:ext uri="{FF2B5EF4-FFF2-40B4-BE49-F238E27FC236}">
                <a16:creationId xmlns:a16="http://schemas.microsoft.com/office/drawing/2014/main" id="{F5B20523-3DEC-E885-EC31-D37A10663EE4}"/>
              </a:ext>
            </a:extLst>
          </p:cNvPr>
          <p:cNvSpPr txBox="1"/>
          <p:nvPr/>
        </p:nvSpPr>
        <p:spPr>
          <a:xfrm>
            <a:off x="454623" y="4319734"/>
            <a:ext cx="8234738" cy="73866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1400" i="1" dirty="0"/>
              <a:t>“Here, we have the flexibility to choose the jobs we feel are helpful, and I picked quite challenging jobs but ultimately, I think that helps me learn a lot. So, I think that’s helped with my clinical progression as well” (Learner)</a:t>
            </a:r>
          </a:p>
        </p:txBody>
      </p:sp>
    </p:spTree>
    <p:extLst>
      <p:ext uri="{BB962C8B-B14F-4D97-AF65-F5344CB8AC3E}">
        <p14:creationId xmlns:p14="http://schemas.microsoft.com/office/powerpoint/2010/main" val="40521436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AFE96-72FB-6829-30E8-B9C671FA00B6}"/>
              </a:ext>
            </a:extLst>
          </p:cNvPr>
          <p:cNvSpPr>
            <a:spLocks noGrp="1"/>
          </p:cNvSpPr>
          <p:nvPr>
            <p:ph type="title"/>
          </p:nvPr>
        </p:nvSpPr>
        <p:spPr>
          <a:xfrm>
            <a:off x="114291" y="0"/>
            <a:ext cx="8915400" cy="1143000"/>
          </a:xfrm>
        </p:spPr>
        <p:txBody>
          <a:bodyPr/>
          <a:lstStyle/>
          <a:p>
            <a:r>
              <a:rPr lang="en-US" sz="2400" dirty="0"/>
              <a:t>Success Factor 8: Gaining clarity, certainty and support for career choices</a:t>
            </a:r>
            <a:endParaRPr lang="en-GB" sz="2400" dirty="0"/>
          </a:p>
        </p:txBody>
      </p:sp>
      <p:sp>
        <p:nvSpPr>
          <p:cNvPr id="7" name="TextBox 6">
            <a:extLst>
              <a:ext uri="{FF2B5EF4-FFF2-40B4-BE49-F238E27FC236}">
                <a16:creationId xmlns:a16="http://schemas.microsoft.com/office/drawing/2014/main" id="{E7D708E9-F9AD-CF80-B203-68A986A30F9D}"/>
              </a:ext>
            </a:extLst>
          </p:cNvPr>
          <p:cNvSpPr txBox="1"/>
          <p:nvPr/>
        </p:nvSpPr>
        <p:spPr>
          <a:xfrm>
            <a:off x="680655" y="950070"/>
            <a:ext cx="7782674" cy="646986"/>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en-US" sz="1600" dirty="0"/>
              <a:t>Accessing experiences, knowledge and learning and development opportunities that support informed decisions about career choices or next steps</a:t>
            </a:r>
          </a:p>
        </p:txBody>
      </p:sp>
      <p:sp>
        <p:nvSpPr>
          <p:cNvPr id="11" name="TextBox 10">
            <a:extLst>
              <a:ext uri="{FF2B5EF4-FFF2-40B4-BE49-F238E27FC236}">
                <a16:creationId xmlns:a16="http://schemas.microsoft.com/office/drawing/2014/main" id="{AFC460B3-F4C4-A0A1-259B-A4A4669817A7}"/>
              </a:ext>
            </a:extLst>
          </p:cNvPr>
          <p:cNvSpPr txBox="1"/>
          <p:nvPr/>
        </p:nvSpPr>
        <p:spPr>
          <a:xfrm>
            <a:off x="454621" y="5169266"/>
            <a:ext cx="8234737" cy="73866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1400" i="1" dirty="0"/>
              <a:t>“It’s about being given permission to be who you are and who you want to be. It was just really helpful to have somebody above you give you the freedom to make a different decision to what everyone else was telling me you should do.” (Learner).</a:t>
            </a:r>
            <a:endParaRPr lang="en-GB" sz="1400" i="1" dirty="0"/>
          </a:p>
        </p:txBody>
      </p:sp>
      <p:sp>
        <p:nvSpPr>
          <p:cNvPr id="13" name="TextBox 12">
            <a:extLst>
              <a:ext uri="{FF2B5EF4-FFF2-40B4-BE49-F238E27FC236}">
                <a16:creationId xmlns:a16="http://schemas.microsoft.com/office/drawing/2014/main" id="{F5B20523-3DEC-E885-EC31-D37A10663EE4}"/>
              </a:ext>
            </a:extLst>
          </p:cNvPr>
          <p:cNvSpPr txBox="1"/>
          <p:nvPr/>
        </p:nvSpPr>
        <p:spPr>
          <a:xfrm>
            <a:off x="454621" y="4504503"/>
            <a:ext cx="8234738" cy="52322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1400" i="1" dirty="0"/>
              <a:t>“I think if you don’t come from a certain medical family, you don’t have people who might be able to steer you, it can be quite difficult to know how to succeed” (Learner).</a:t>
            </a:r>
          </a:p>
        </p:txBody>
      </p:sp>
      <p:sp>
        <p:nvSpPr>
          <p:cNvPr id="3" name="TextBox 2">
            <a:extLst>
              <a:ext uri="{FF2B5EF4-FFF2-40B4-BE49-F238E27FC236}">
                <a16:creationId xmlns:a16="http://schemas.microsoft.com/office/drawing/2014/main" id="{A0FB5335-B253-6127-6C96-7E7FE47A1A8F}"/>
              </a:ext>
            </a:extLst>
          </p:cNvPr>
          <p:cNvSpPr txBox="1"/>
          <p:nvPr/>
        </p:nvSpPr>
        <p:spPr>
          <a:xfrm>
            <a:off x="493150" y="1648028"/>
            <a:ext cx="8157681" cy="2800767"/>
          </a:xfrm>
          <a:prstGeom prst="rect">
            <a:avLst/>
          </a:prstGeom>
          <a:noFill/>
        </p:spPr>
        <p:txBody>
          <a:bodyPr wrap="square" rtlCol="0">
            <a:spAutoFit/>
          </a:bodyPr>
          <a:lstStyle/>
          <a:p>
            <a:pPr marL="285750" indent="-285750">
              <a:buFont typeface="Arial" panose="020B0604020202020204" pitchFamily="34" charset="0"/>
              <a:buChar char="•"/>
            </a:pPr>
            <a:r>
              <a:rPr lang="en-US" sz="1600" dirty="0"/>
              <a:t> A support factor was help received for learners to navigate the broader career pathway, supporting them to commit and progress within a chosen career path. </a:t>
            </a:r>
          </a:p>
          <a:p>
            <a:pPr marL="285750" indent="-285750">
              <a:buFont typeface="Arial" panose="020B0604020202020204" pitchFamily="34" charset="0"/>
              <a:buChar char="•"/>
            </a:pPr>
            <a:r>
              <a:rPr lang="en-US" sz="1600" dirty="0"/>
              <a:t>Learners spoke about being prepared to be flexible and take a different route to help increase certainty about career choices.</a:t>
            </a:r>
          </a:p>
          <a:p>
            <a:pPr marL="285750" indent="-285750">
              <a:buFont typeface="Arial" panose="020B0604020202020204" pitchFamily="34" charset="0"/>
              <a:buChar char="•"/>
            </a:pPr>
            <a:r>
              <a:rPr lang="en-US" sz="1600" dirty="0"/>
              <a:t>Learners who had doctors in the family spoke about this as providing insight into the field that gave perspective and helped navigate </a:t>
            </a:r>
          </a:p>
          <a:p>
            <a:pPr marL="285750" indent="-285750">
              <a:buFont typeface="Arial" panose="020B0604020202020204" pitchFamily="34" charset="0"/>
              <a:buChar char="•"/>
            </a:pPr>
            <a:r>
              <a:rPr lang="en-US" sz="1600" dirty="0"/>
              <a:t>training and decisions.</a:t>
            </a:r>
          </a:p>
          <a:p>
            <a:pPr marL="285750" indent="-285750">
              <a:buFont typeface="Arial" panose="020B0604020202020204" pitchFamily="34" charset="0"/>
              <a:buChar char="•"/>
            </a:pPr>
            <a:r>
              <a:rPr lang="en-US" sz="1600" dirty="0"/>
              <a:t>It could be difficult to obtain guidance on career progression or relevant opportunities if supervisors did not have experience of the relevant area of medicine.</a:t>
            </a:r>
          </a:p>
          <a:p>
            <a:pPr marL="285750" indent="-285750">
              <a:buFont typeface="Arial" panose="020B0604020202020204" pitchFamily="34" charset="0"/>
              <a:buChar char="•"/>
            </a:pPr>
            <a:r>
              <a:rPr lang="en-US" sz="1600" dirty="0"/>
              <a:t>Negative experiences were </a:t>
            </a:r>
            <a:r>
              <a:rPr lang="en-GB" sz="1600" dirty="0"/>
              <a:t>demoralising</a:t>
            </a:r>
            <a:r>
              <a:rPr lang="en-US" sz="1600" dirty="0"/>
              <a:t> and could have a longer-term impact on personal confidence and self-efficacy.</a:t>
            </a:r>
          </a:p>
        </p:txBody>
      </p:sp>
    </p:spTree>
    <p:extLst>
      <p:ext uri="{BB962C8B-B14F-4D97-AF65-F5344CB8AC3E}">
        <p14:creationId xmlns:p14="http://schemas.microsoft.com/office/powerpoint/2010/main" val="27591018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AFE96-72FB-6829-30E8-B9C671FA00B6}"/>
              </a:ext>
            </a:extLst>
          </p:cNvPr>
          <p:cNvSpPr>
            <a:spLocks noGrp="1"/>
          </p:cNvSpPr>
          <p:nvPr>
            <p:ph type="title"/>
          </p:nvPr>
        </p:nvSpPr>
        <p:spPr>
          <a:xfrm>
            <a:off x="114291" y="0"/>
            <a:ext cx="8915400" cy="1143000"/>
          </a:xfrm>
        </p:spPr>
        <p:txBody>
          <a:bodyPr/>
          <a:lstStyle/>
          <a:p>
            <a:r>
              <a:rPr lang="en-US" sz="2400" dirty="0"/>
              <a:t>Success Factor 9: Support to pass exams or deal with exam failure</a:t>
            </a:r>
            <a:endParaRPr lang="en-GB" sz="2400" dirty="0"/>
          </a:p>
        </p:txBody>
      </p:sp>
      <p:sp>
        <p:nvSpPr>
          <p:cNvPr id="7" name="TextBox 6">
            <a:extLst>
              <a:ext uri="{FF2B5EF4-FFF2-40B4-BE49-F238E27FC236}">
                <a16:creationId xmlns:a16="http://schemas.microsoft.com/office/drawing/2014/main" id="{E7D708E9-F9AD-CF80-B203-68A986A30F9D}"/>
              </a:ext>
            </a:extLst>
          </p:cNvPr>
          <p:cNvSpPr txBox="1"/>
          <p:nvPr/>
        </p:nvSpPr>
        <p:spPr>
          <a:xfrm>
            <a:off x="680655" y="950070"/>
            <a:ext cx="7782674" cy="646986"/>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en-US" sz="1600" dirty="0"/>
              <a:t>Being prepared and supported to navigate the process of completing challenging professional exams</a:t>
            </a:r>
          </a:p>
        </p:txBody>
      </p:sp>
      <p:sp>
        <p:nvSpPr>
          <p:cNvPr id="11" name="TextBox 10">
            <a:extLst>
              <a:ext uri="{FF2B5EF4-FFF2-40B4-BE49-F238E27FC236}">
                <a16:creationId xmlns:a16="http://schemas.microsoft.com/office/drawing/2014/main" id="{AFC460B3-F4C4-A0A1-259B-A4A4669817A7}"/>
              </a:ext>
            </a:extLst>
          </p:cNvPr>
          <p:cNvSpPr txBox="1"/>
          <p:nvPr/>
        </p:nvSpPr>
        <p:spPr>
          <a:xfrm>
            <a:off x="454621" y="4953823"/>
            <a:ext cx="8234737" cy="95410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1400" i="1" dirty="0"/>
              <a:t>Having such a challenging exam, it does highlight some of the problems that you might face in a clinical situation, your psychological coping mechanisms [and other things]. It’s definitely made me stronger and know the kind of help I need to get if anything else happens in future but these exams are a real struggle, very difficult” (Learner).</a:t>
            </a:r>
            <a:endParaRPr lang="en-GB" sz="1400" i="1" dirty="0"/>
          </a:p>
        </p:txBody>
      </p:sp>
      <p:sp>
        <p:nvSpPr>
          <p:cNvPr id="3" name="TextBox 2">
            <a:extLst>
              <a:ext uri="{FF2B5EF4-FFF2-40B4-BE49-F238E27FC236}">
                <a16:creationId xmlns:a16="http://schemas.microsoft.com/office/drawing/2014/main" id="{A0FB5335-B253-6127-6C96-7E7FE47A1A8F}"/>
              </a:ext>
            </a:extLst>
          </p:cNvPr>
          <p:cNvSpPr txBox="1"/>
          <p:nvPr/>
        </p:nvSpPr>
        <p:spPr>
          <a:xfrm>
            <a:off x="493150" y="1648028"/>
            <a:ext cx="8157681" cy="3046988"/>
          </a:xfrm>
          <a:prstGeom prst="rect">
            <a:avLst/>
          </a:prstGeom>
          <a:noFill/>
        </p:spPr>
        <p:txBody>
          <a:bodyPr wrap="square" rtlCol="0">
            <a:spAutoFit/>
          </a:bodyPr>
          <a:lstStyle/>
          <a:p>
            <a:pPr marL="285750" indent="-285750">
              <a:buFont typeface="Arial" panose="020B0604020202020204" pitchFamily="34" charset="0"/>
              <a:buChar char="•"/>
            </a:pPr>
            <a:r>
              <a:rPr lang="en-US" sz="1600" dirty="0"/>
              <a:t>Learners commonly reflected on support relating to success completion of exams (mainly postgraduate).</a:t>
            </a:r>
          </a:p>
          <a:p>
            <a:pPr marL="285750" indent="-285750">
              <a:buFont typeface="Arial" panose="020B0604020202020204" pitchFamily="34" charset="0"/>
              <a:buChar char="•"/>
            </a:pPr>
            <a:r>
              <a:rPr lang="en-US" sz="1600" dirty="0"/>
              <a:t>A common source of support was in preparing for exams, such as attending courses to support exam techniques or skills (e.g. communication).</a:t>
            </a:r>
          </a:p>
          <a:p>
            <a:pPr marL="285750" indent="-285750">
              <a:buFont typeface="Arial" panose="020B0604020202020204" pitchFamily="34" charset="0"/>
              <a:buChar char="•"/>
            </a:pPr>
            <a:r>
              <a:rPr lang="en-US" sz="1600" dirty="0"/>
              <a:t>Of all the factors identified as aiding a successful training journey through training, this one was the one where learners spoke least about useful sources of support.</a:t>
            </a:r>
          </a:p>
          <a:p>
            <a:pPr marL="285750" indent="-285750">
              <a:buFont typeface="Arial" panose="020B0604020202020204" pitchFamily="34" charset="0"/>
              <a:buChar char="•"/>
            </a:pPr>
            <a:r>
              <a:rPr lang="en-US" sz="1600" dirty="0"/>
              <a:t>The impact of challenging exams, and the very real impact this had on them at work and the psychological pressure preparing for challenging exams on top of tiring and pressurised shifts at work.</a:t>
            </a:r>
          </a:p>
          <a:p>
            <a:pPr marL="285750" indent="-285750">
              <a:buFont typeface="Arial" panose="020B0604020202020204" pitchFamily="34" charset="0"/>
              <a:buChar char="•"/>
            </a:pPr>
            <a:r>
              <a:rPr lang="en-US" sz="1600" dirty="0"/>
              <a:t>Reflected on ‘culture shock’ of dealing with failures after passing most medical school exams. Learner differed in how they made sense of these failures.</a:t>
            </a:r>
          </a:p>
          <a:p>
            <a:pPr marL="285750" indent="-285750">
              <a:buFont typeface="Arial" panose="020B0604020202020204" pitchFamily="34" charset="0"/>
              <a:buChar char="•"/>
            </a:pPr>
            <a:endParaRPr lang="en-US" sz="1600" dirty="0"/>
          </a:p>
        </p:txBody>
      </p:sp>
    </p:spTree>
    <p:extLst>
      <p:ext uri="{BB962C8B-B14F-4D97-AF65-F5344CB8AC3E}">
        <p14:creationId xmlns:p14="http://schemas.microsoft.com/office/powerpoint/2010/main" val="2405032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AA224-10CA-6F05-5720-49F7EA369D55}"/>
              </a:ext>
            </a:extLst>
          </p:cNvPr>
          <p:cNvSpPr>
            <a:spLocks noGrp="1"/>
          </p:cNvSpPr>
          <p:nvPr>
            <p:ph type="title"/>
          </p:nvPr>
        </p:nvSpPr>
        <p:spPr>
          <a:xfrm>
            <a:off x="2600323" y="2114550"/>
            <a:ext cx="3943350" cy="1143000"/>
          </a:xfrm>
        </p:spPr>
        <p:txBody>
          <a:bodyPr/>
          <a:lstStyle/>
          <a:p>
            <a:r>
              <a:rPr lang="en-US" dirty="0"/>
              <a:t>Acknowledgments</a:t>
            </a:r>
            <a:endParaRPr lang="en-GB" dirty="0"/>
          </a:p>
        </p:txBody>
      </p:sp>
      <p:sp>
        <p:nvSpPr>
          <p:cNvPr id="3" name="Text Placeholder 2">
            <a:extLst>
              <a:ext uri="{FF2B5EF4-FFF2-40B4-BE49-F238E27FC236}">
                <a16:creationId xmlns:a16="http://schemas.microsoft.com/office/drawing/2014/main" id="{BF3ACA6A-4868-69F6-C6D4-AAB3E814A682}"/>
              </a:ext>
            </a:extLst>
          </p:cNvPr>
          <p:cNvSpPr>
            <a:spLocks noGrp="1"/>
          </p:cNvSpPr>
          <p:nvPr>
            <p:ph type="body" sz="quarter" idx="10"/>
          </p:nvPr>
        </p:nvSpPr>
        <p:spPr>
          <a:xfrm>
            <a:off x="492902" y="2924175"/>
            <a:ext cx="8158191" cy="1143000"/>
          </a:xfrm>
        </p:spPr>
        <p:txBody>
          <a:bodyPr/>
          <a:lstStyle/>
          <a:p>
            <a:pPr marL="0" indent="0" algn="ctr">
              <a:buNone/>
            </a:pPr>
            <a:r>
              <a:rPr lang="en-US" sz="2000" dirty="0"/>
              <a:t>We would like to acknowledge the GMC, along with other members of the Work Psychology Group research team for support in the development of this content.</a:t>
            </a:r>
            <a:endParaRPr lang="en-GB" sz="2000" dirty="0"/>
          </a:p>
        </p:txBody>
      </p:sp>
      <p:pic>
        <p:nvPicPr>
          <p:cNvPr id="1026" name="Picture 2" descr="General Medical Council - Wikipedia">
            <a:extLst>
              <a:ext uri="{FF2B5EF4-FFF2-40B4-BE49-F238E27FC236}">
                <a16:creationId xmlns:a16="http://schemas.microsoft.com/office/drawing/2014/main" id="{66B47574-5940-46F4-0A5F-4B828D3549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4725" y="342899"/>
            <a:ext cx="1162050" cy="981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59520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AFE96-72FB-6829-30E8-B9C671FA00B6}"/>
              </a:ext>
            </a:extLst>
          </p:cNvPr>
          <p:cNvSpPr>
            <a:spLocks noGrp="1"/>
          </p:cNvSpPr>
          <p:nvPr>
            <p:ph type="title"/>
          </p:nvPr>
        </p:nvSpPr>
        <p:spPr>
          <a:xfrm>
            <a:off x="114291" y="0"/>
            <a:ext cx="8915400" cy="1143000"/>
          </a:xfrm>
        </p:spPr>
        <p:txBody>
          <a:bodyPr/>
          <a:lstStyle/>
          <a:p>
            <a:r>
              <a:rPr lang="en-US" sz="2400" dirty="0"/>
              <a:t>Success Factor 10: Personal motivation and drive</a:t>
            </a:r>
            <a:endParaRPr lang="en-GB" sz="2400" dirty="0"/>
          </a:p>
        </p:txBody>
      </p:sp>
      <p:sp>
        <p:nvSpPr>
          <p:cNvPr id="7" name="TextBox 6">
            <a:extLst>
              <a:ext uri="{FF2B5EF4-FFF2-40B4-BE49-F238E27FC236}">
                <a16:creationId xmlns:a16="http://schemas.microsoft.com/office/drawing/2014/main" id="{E7D708E9-F9AD-CF80-B203-68A986A30F9D}"/>
              </a:ext>
            </a:extLst>
          </p:cNvPr>
          <p:cNvSpPr txBox="1"/>
          <p:nvPr/>
        </p:nvSpPr>
        <p:spPr>
          <a:xfrm>
            <a:off x="680655" y="950070"/>
            <a:ext cx="7782674" cy="37457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en-US" sz="1600" dirty="0"/>
              <a:t>Drawing on personal commitment, drive and motivation to succeed in training</a:t>
            </a:r>
          </a:p>
        </p:txBody>
      </p:sp>
      <p:sp>
        <p:nvSpPr>
          <p:cNvPr id="11" name="TextBox 10">
            <a:extLst>
              <a:ext uri="{FF2B5EF4-FFF2-40B4-BE49-F238E27FC236}">
                <a16:creationId xmlns:a16="http://schemas.microsoft.com/office/drawing/2014/main" id="{AFC460B3-F4C4-A0A1-259B-A4A4669817A7}"/>
              </a:ext>
            </a:extLst>
          </p:cNvPr>
          <p:cNvSpPr txBox="1"/>
          <p:nvPr/>
        </p:nvSpPr>
        <p:spPr>
          <a:xfrm>
            <a:off x="493148" y="4240331"/>
            <a:ext cx="8234737" cy="95410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1400" i="1" dirty="0"/>
              <a:t>“that’s where I got that experience from, you’ve just got to go out of your way to find it. That enthusiasm, but also attending all the meetings with the multidisciplinary team, just getting involved with things in the ward, helping out on the ward, I think it’s just getting yourself more involved completely” (Learner)</a:t>
            </a:r>
            <a:endParaRPr lang="en-GB" sz="1400" i="1" dirty="0"/>
          </a:p>
        </p:txBody>
      </p:sp>
      <p:sp>
        <p:nvSpPr>
          <p:cNvPr id="3" name="TextBox 2">
            <a:extLst>
              <a:ext uri="{FF2B5EF4-FFF2-40B4-BE49-F238E27FC236}">
                <a16:creationId xmlns:a16="http://schemas.microsoft.com/office/drawing/2014/main" id="{A0FB5335-B253-6127-6C96-7E7FE47A1A8F}"/>
              </a:ext>
            </a:extLst>
          </p:cNvPr>
          <p:cNvSpPr txBox="1"/>
          <p:nvPr/>
        </p:nvSpPr>
        <p:spPr>
          <a:xfrm>
            <a:off x="493148" y="1613118"/>
            <a:ext cx="8157681" cy="1815882"/>
          </a:xfrm>
          <a:prstGeom prst="rect">
            <a:avLst/>
          </a:prstGeom>
          <a:noFill/>
        </p:spPr>
        <p:txBody>
          <a:bodyPr wrap="square" rtlCol="0">
            <a:spAutoFit/>
          </a:bodyPr>
          <a:lstStyle/>
          <a:p>
            <a:pPr marL="285750" indent="-285750">
              <a:buFont typeface="Arial" panose="020B0604020202020204" pitchFamily="34" charset="0"/>
              <a:buChar char="•"/>
            </a:pPr>
            <a:r>
              <a:rPr lang="en-US" sz="1600" dirty="0"/>
              <a:t>An individual learner’s personal motivation, drive or enthusiasm for their training and career, including the value of showing this enthusiasm.</a:t>
            </a:r>
          </a:p>
          <a:p>
            <a:pPr marL="285750" indent="-285750">
              <a:buFont typeface="Arial" panose="020B0604020202020204" pitchFamily="34" charset="0"/>
              <a:buChar char="•"/>
            </a:pPr>
            <a:r>
              <a:rPr lang="en-US" sz="1600" dirty="0"/>
              <a:t>Learners also felt it was worthwhile investing time in understanding what they wanted out of work and incorporating this into decisions about what opportunities to pursue.</a:t>
            </a:r>
          </a:p>
          <a:p>
            <a:pPr marL="285750" indent="-285750">
              <a:buFont typeface="Arial" panose="020B0604020202020204" pitchFamily="34" charset="0"/>
              <a:buChar char="•"/>
            </a:pPr>
            <a:r>
              <a:rPr lang="en-US" sz="1600" dirty="0"/>
              <a:t>Some learners that made reference to their personal circumstances meaning they had to be very driven to achieve to a high enough standard that they could get jobs or placements in more competitive area</a:t>
            </a:r>
          </a:p>
        </p:txBody>
      </p:sp>
    </p:spTree>
    <p:extLst>
      <p:ext uri="{BB962C8B-B14F-4D97-AF65-F5344CB8AC3E}">
        <p14:creationId xmlns:p14="http://schemas.microsoft.com/office/powerpoint/2010/main" val="41710442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23528" y="69156"/>
            <a:ext cx="8150225" cy="623540"/>
          </a:xfrm>
        </p:spPr>
        <p:txBody>
          <a:bodyPr/>
          <a:lstStyle/>
          <a:p>
            <a:pPr eaLnBrk="1" hangingPunct="1"/>
            <a:r>
              <a:rPr lang="en-GB" sz="3200" b="1" dirty="0"/>
              <a:t>Results: What helps trainees succeed?</a:t>
            </a:r>
          </a:p>
        </p:txBody>
      </p:sp>
      <p:sp>
        <p:nvSpPr>
          <p:cNvPr id="21" name="Thought Bubble: Cloud 20">
            <a:extLst>
              <a:ext uri="{FF2B5EF4-FFF2-40B4-BE49-F238E27FC236}">
                <a16:creationId xmlns:a16="http://schemas.microsoft.com/office/drawing/2014/main" id="{3BE1BD1C-1E6B-4A24-9475-CAE1F3D5765D}"/>
              </a:ext>
            </a:extLst>
          </p:cNvPr>
          <p:cNvSpPr/>
          <p:nvPr/>
        </p:nvSpPr>
        <p:spPr>
          <a:xfrm>
            <a:off x="3707904" y="5268094"/>
            <a:ext cx="4968551" cy="1322406"/>
          </a:xfrm>
          <a:prstGeom prst="cloud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600" dirty="0">
                <a:solidFill>
                  <a:schemeClr val="tx1"/>
                </a:solidFill>
              </a:rPr>
              <a:t>How can trainees, educators, employers and Colleges work together to maximise these factors during training?</a:t>
            </a:r>
          </a:p>
        </p:txBody>
      </p:sp>
      <p:pic>
        <p:nvPicPr>
          <p:cNvPr id="18" name="Picture 17">
            <a:extLst>
              <a:ext uri="{FF2B5EF4-FFF2-40B4-BE49-F238E27FC236}">
                <a16:creationId xmlns:a16="http://schemas.microsoft.com/office/drawing/2014/main" id="{195A3823-080B-482A-B899-B415F94EB072}"/>
              </a:ext>
            </a:extLst>
          </p:cNvPr>
          <p:cNvPicPr/>
          <p:nvPr/>
        </p:nvPicPr>
        <p:blipFill>
          <a:blip r:embed="rId3"/>
          <a:stretch>
            <a:fillRect/>
          </a:stretch>
        </p:blipFill>
        <p:spPr>
          <a:xfrm>
            <a:off x="911154" y="908720"/>
            <a:ext cx="8150226" cy="4359374"/>
          </a:xfrm>
          <a:prstGeom prst="rect">
            <a:avLst/>
          </a:prstGeom>
        </p:spPr>
      </p:pic>
      <p:pic>
        <p:nvPicPr>
          <p:cNvPr id="3" name="Graphic 2" descr="Connections">
            <a:extLst>
              <a:ext uri="{FF2B5EF4-FFF2-40B4-BE49-F238E27FC236}">
                <a16:creationId xmlns:a16="http://schemas.microsoft.com/office/drawing/2014/main" id="{34FC929D-0CDE-4D23-87DC-F74859F9C86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0" y="1065589"/>
            <a:ext cx="914400" cy="914400"/>
          </a:xfrm>
          <a:prstGeom prst="rect">
            <a:avLst/>
          </a:prstGeom>
        </p:spPr>
      </p:pic>
      <p:pic>
        <p:nvPicPr>
          <p:cNvPr id="5" name="Graphic 4" descr="Users">
            <a:extLst>
              <a:ext uri="{FF2B5EF4-FFF2-40B4-BE49-F238E27FC236}">
                <a16:creationId xmlns:a16="http://schemas.microsoft.com/office/drawing/2014/main" id="{6DB22D22-5A48-4C1B-94E9-38AC79E3A7C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0" y="2420888"/>
            <a:ext cx="914400" cy="914400"/>
          </a:xfrm>
          <a:prstGeom prst="rect">
            <a:avLst/>
          </a:prstGeom>
        </p:spPr>
      </p:pic>
      <p:pic>
        <p:nvPicPr>
          <p:cNvPr id="22" name="Graphic 21" descr="Presentation with checklist RTL">
            <a:extLst>
              <a:ext uri="{FF2B5EF4-FFF2-40B4-BE49-F238E27FC236}">
                <a16:creationId xmlns:a16="http://schemas.microsoft.com/office/drawing/2014/main" id="{B9738E6A-B5FE-4EB9-B2E0-97682413C59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246" y="3844491"/>
            <a:ext cx="914400" cy="914400"/>
          </a:xfrm>
          <a:prstGeom prst="rect">
            <a:avLst/>
          </a:prstGeom>
        </p:spPr>
      </p:pic>
    </p:spTree>
    <p:extLst>
      <p:ext uri="{BB962C8B-B14F-4D97-AF65-F5344CB8AC3E}">
        <p14:creationId xmlns:p14="http://schemas.microsoft.com/office/powerpoint/2010/main" val="32097719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76ECE-9F44-7E9B-7432-CB485D921139}"/>
              </a:ext>
            </a:extLst>
          </p:cNvPr>
          <p:cNvSpPr>
            <a:spLocks noGrp="1"/>
          </p:cNvSpPr>
          <p:nvPr>
            <p:ph type="title"/>
          </p:nvPr>
        </p:nvSpPr>
        <p:spPr>
          <a:xfrm>
            <a:off x="457200" y="121575"/>
            <a:ext cx="8229600" cy="1143000"/>
          </a:xfrm>
        </p:spPr>
        <p:txBody>
          <a:bodyPr/>
          <a:lstStyle/>
          <a:p>
            <a:r>
              <a:rPr lang="en-US" dirty="0"/>
              <a:t>Application in Practice in Wessex</a:t>
            </a:r>
            <a:endParaRPr lang="en-GB" dirty="0"/>
          </a:p>
        </p:txBody>
      </p:sp>
      <p:sp>
        <p:nvSpPr>
          <p:cNvPr id="3" name="Content Placeholder 2">
            <a:extLst>
              <a:ext uri="{FF2B5EF4-FFF2-40B4-BE49-F238E27FC236}">
                <a16:creationId xmlns:a16="http://schemas.microsoft.com/office/drawing/2014/main" id="{667C7156-D3C5-24BF-1349-BF1E19BE034F}"/>
              </a:ext>
            </a:extLst>
          </p:cNvPr>
          <p:cNvSpPr>
            <a:spLocks noGrp="1"/>
          </p:cNvSpPr>
          <p:nvPr>
            <p:ph idx="1"/>
          </p:nvPr>
        </p:nvSpPr>
        <p:spPr>
          <a:xfrm>
            <a:off x="352426" y="1295765"/>
            <a:ext cx="8229600" cy="4105275"/>
          </a:xfrm>
        </p:spPr>
        <p:txBody>
          <a:bodyPr/>
          <a:lstStyle/>
          <a:p>
            <a:pPr algn="just"/>
            <a:r>
              <a:rPr lang="en-US" sz="1800" dirty="0"/>
              <a:t>Based on Wessex outcome data, four specialties were selected </a:t>
            </a:r>
            <a:r>
              <a:rPr lang="en-US" sz="1800" b="1" dirty="0"/>
              <a:t>GP, Psychiatry, </a:t>
            </a:r>
            <a:r>
              <a:rPr lang="en-US" sz="1800" b="1" dirty="0" err="1"/>
              <a:t>Paediatrics</a:t>
            </a:r>
            <a:r>
              <a:rPr lang="en-US" sz="1800" b="1" dirty="0"/>
              <a:t>, </a:t>
            </a:r>
            <a:r>
              <a:rPr lang="en-US" sz="1800" dirty="0"/>
              <a:t>and</a:t>
            </a:r>
            <a:r>
              <a:rPr lang="en-US" sz="1800" b="1" dirty="0"/>
              <a:t> Emergency Medicine</a:t>
            </a:r>
            <a:r>
              <a:rPr lang="en-US" sz="1800" dirty="0"/>
              <a:t> to look at the application in practice.</a:t>
            </a:r>
          </a:p>
        </p:txBody>
      </p:sp>
      <p:graphicFrame>
        <p:nvGraphicFramePr>
          <p:cNvPr id="4" name="Table 4">
            <a:extLst>
              <a:ext uri="{FF2B5EF4-FFF2-40B4-BE49-F238E27FC236}">
                <a16:creationId xmlns:a16="http://schemas.microsoft.com/office/drawing/2014/main" id="{D7FC3BBC-B717-BE9C-5DB7-C536CFE7551D}"/>
              </a:ext>
            </a:extLst>
          </p:cNvPr>
          <p:cNvGraphicFramePr>
            <a:graphicFrameLocks noGrp="1"/>
          </p:cNvGraphicFramePr>
          <p:nvPr>
            <p:extLst>
              <p:ext uri="{D42A27DB-BD31-4B8C-83A1-F6EECF244321}">
                <p14:modId xmlns:p14="http://schemas.microsoft.com/office/powerpoint/2010/main" val="2631368435"/>
              </p:ext>
            </p:extLst>
          </p:nvPr>
        </p:nvGraphicFramePr>
        <p:xfrm>
          <a:off x="4572000" y="2015910"/>
          <a:ext cx="4333876" cy="3272028"/>
        </p:xfrm>
        <a:graphic>
          <a:graphicData uri="http://schemas.openxmlformats.org/drawingml/2006/table">
            <a:tbl>
              <a:tblPr firstRow="1" bandRow="1">
                <a:tableStyleId>{B301B821-A1FF-4177-AEE7-76D212191A09}</a:tableStyleId>
              </a:tblPr>
              <a:tblGrid>
                <a:gridCol w="4333876">
                  <a:extLst>
                    <a:ext uri="{9D8B030D-6E8A-4147-A177-3AD203B41FA5}">
                      <a16:colId xmlns:a16="http://schemas.microsoft.com/office/drawing/2014/main" val="1683736312"/>
                    </a:ext>
                  </a:extLst>
                </a:gridCol>
              </a:tblGrid>
              <a:tr h="393700">
                <a:tc>
                  <a:txBody>
                    <a:bodyPr/>
                    <a:lstStyle/>
                    <a:p>
                      <a:pPr algn="ctr"/>
                      <a:r>
                        <a:rPr lang="en-US" dirty="0"/>
                        <a:t>Final Framework</a:t>
                      </a:r>
                      <a:endParaRPr lang="en-GB" dirty="0"/>
                    </a:p>
                  </a:txBody>
                  <a:tcPr/>
                </a:tc>
                <a:extLst>
                  <a:ext uri="{0D108BD9-81ED-4DB2-BD59-A6C34878D82A}">
                    <a16:rowId xmlns:a16="http://schemas.microsoft.com/office/drawing/2014/main" val="52211069"/>
                  </a:ext>
                </a:extLst>
              </a:tr>
              <a:tr h="37084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0" lang="en-US" sz="1800" b="0" u="none" strike="noStrike" kern="1200" cap="none" spc="0" normalizeH="0" baseline="0" noProof="0" dirty="0">
                          <a:ln>
                            <a:noFill/>
                          </a:ln>
                          <a:solidFill>
                            <a:srgbClr val="262626"/>
                          </a:solidFill>
                          <a:effectLst/>
                          <a:uLnTx/>
                          <a:uFillTx/>
                        </a:rPr>
                        <a:t>Trainee Background – Personal</a:t>
                      </a:r>
                      <a:endParaRPr kumimoji="0" lang="en-US" sz="1800" b="0" i="0" u="none" strike="noStrike" kern="1200" cap="none" spc="0" normalizeH="0" baseline="0" noProof="0" dirty="0">
                        <a:ln>
                          <a:noFill/>
                        </a:ln>
                        <a:solidFill>
                          <a:srgbClr val="262626"/>
                        </a:solidFill>
                        <a:effectLst/>
                        <a:uLnTx/>
                        <a:uFillTx/>
                        <a:latin typeface="Arial"/>
                        <a:ea typeface="+mn-ea"/>
                        <a:cs typeface="+mn-cs"/>
                      </a:endParaRPr>
                    </a:p>
                  </a:txBody>
                  <a:tcPr/>
                </a:tc>
                <a:extLst>
                  <a:ext uri="{0D108BD9-81ED-4DB2-BD59-A6C34878D82A}">
                    <a16:rowId xmlns:a16="http://schemas.microsoft.com/office/drawing/2014/main" val="3128493232"/>
                  </a:ext>
                </a:extLst>
              </a:tr>
              <a:tr h="37084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0" lang="en-US" sz="1800" b="0" u="none" strike="noStrike" kern="1200" cap="none" spc="0" normalizeH="0" baseline="0" noProof="0" dirty="0">
                          <a:ln>
                            <a:noFill/>
                          </a:ln>
                          <a:solidFill>
                            <a:srgbClr val="262626"/>
                          </a:solidFill>
                          <a:effectLst/>
                          <a:uLnTx/>
                          <a:uFillTx/>
                        </a:rPr>
                        <a:t>Trainee Background – Work/Educational</a:t>
                      </a:r>
                      <a:endParaRPr kumimoji="0" lang="en-US" sz="1800" b="0" i="0" u="none" strike="noStrike" kern="1200" cap="none" spc="0" normalizeH="0" baseline="0" noProof="0" dirty="0">
                        <a:ln>
                          <a:noFill/>
                        </a:ln>
                        <a:solidFill>
                          <a:srgbClr val="262626"/>
                        </a:solidFill>
                        <a:effectLst/>
                        <a:uLnTx/>
                        <a:uFillTx/>
                        <a:latin typeface="Arial"/>
                        <a:ea typeface="+mn-ea"/>
                        <a:cs typeface="+mn-cs"/>
                      </a:endParaRPr>
                    </a:p>
                  </a:txBody>
                  <a:tcPr/>
                </a:tc>
                <a:extLst>
                  <a:ext uri="{0D108BD9-81ED-4DB2-BD59-A6C34878D82A}">
                    <a16:rowId xmlns:a16="http://schemas.microsoft.com/office/drawing/2014/main" val="898757792"/>
                  </a:ext>
                </a:extLst>
              </a:tr>
              <a:tr h="37084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0" lang="en-US" sz="1800" b="0" u="none" strike="noStrike" kern="1200" cap="none" spc="0" normalizeH="0" baseline="0" noProof="0" dirty="0">
                          <a:ln>
                            <a:noFill/>
                          </a:ln>
                          <a:solidFill>
                            <a:srgbClr val="262626"/>
                          </a:solidFill>
                          <a:effectLst/>
                          <a:uLnTx/>
                          <a:uFillTx/>
                        </a:rPr>
                        <a:t>Support from others: </a:t>
                      </a:r>
                    </a:p>
                    <a:p>
                      <a:pPr marL="685800" marR="0" lvl="1" indent="-2286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800" b="0" u="none" strike="noStrike" kern="1200" cap="none" spc="0" normalizeH="0" baseline="0" noProof="0" dirty="0">
                          <a:ln>
                            <a:noFill/>
                          </a:ln>
                          <a:solidFill>
                            <a:srgbClr val="262626"/>
                          </a:solidFill>
                          <a:effectLst/>
                          <a:uLnTx/>
                          <a:uFillTx/>
                        </a:rPr>
                        <a:t>Senior Colleagues – Mentors etc.</a:t>
                      </a:r>
                    </a:p>
                    <a:p>
                      <a:pPr marL="685800" marR="0" lvl="1" indent="-2286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800" b="0" u="none" strike="noStrike" kern="1200" cap="none" spc="0" normalizeH="0" baseline="0" noProof="0" dirty="0">
                          <a:ln>
                            <a:noFill/>
                          </a:ln>
                          <a:solidFill>
                            <a:srgbClr val="262626"/>
                          </a:solidFill>
                          <a:effectLst/>
                          <a:uLnTx/>
                          <a:uFillTx/>
                        </a:rPr>
                        <a:t>Peers</a:t>
                      </a:r>
                      <a:endParaRPr kumimoji="0" lang="en-US" sz="1400" b="0" i="0" u="none" strike="noStrike" kern="1200" cap="none" spc="0" normalizeH="0" baseline="0" noProof="0" dirty="0">
                        <a:ln>
                          <a:noFill/>
                        </a:ln>
                        <a:solidFill>
                          <a:srgbClr val="262626"/>
                        </a:solidFill>
                        <a:effectLst/>
                        <a:uLnTx/>
                        <a:uFillTx/>
                        <a:latin typeface="Arial"/>
                        <a:ea typeface="+mn-ea"/>
                        <a:cs typeface="+mn-cs"/>
                      </a:endParaRPr>
                    </a:p>
                  </a:txBody>
                  <a:tcPr/>
                </a:tc>
                <a:extLst>
                  <a:ext uri="{0D108BD9-81ED-4DB2-BD59-A6C34878D82A}">
                    <a16:rowId xmlns:a16="http://schemas.microsoft.com/office/drawing/2014/main" val="1017306042"/>
                  </a:ext>
                </a:extLst>
              </a:tr>
              <a:tr h="37084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0" lang="en-US" sz="1800" b="0" u="none" strike="noStrike" kern="1200" cap="none" spc="0" normalizeH="0" baseline="0" noProof="0" dirty="0">
                          <a:ln>
                            <a:noFill/>
                          </a:ln>
                          <a:solidFill>
                            <a:srgbClr val="262626"/>
                          </a:solidFill>
                          <a:effectLst/>
                          <a:uLnTx/>
                          <a:uFillTx/>
                        </a:rPr>
                        <a:t>Opportunities </a:t>
                      </a:r>
                      <a:r>
                        <a:rPr kumimoji="0" lang="en-US" sz="1800" b="0" u="none" strike="noStrike" kern="1200" cap="none" spc="0" normalizeH="0" baseline="0" noProof="0" dirty="0">
                          <a:ln>
                            <a:noFill/>
                          </a:ln>
                          <a:solidFill>
                            <a:srgbClr val="262626"/>
                          </a:solidFill>
                          <a:effectLst/>
                          <a:uLnTx/>
                          <a:uFillTx/>
                          <a:latin typeface="+mn-lt"/>
                          <a:ea typeface="+mn-ea"/>
                          <a:cs typeface="+mn-cs"/>
                        </a:rPr>
                        <a:t>for Learning</a:t>
                      </a:r>
                    </a:p>
                  </a:txBody>
                  <a:tcPr/>
                </a:tc>
                <a:extLst>
                  <a:ext uri="{0D108BD9-81ED-4DB2-BD59-A6C34878D82A}">
                    <a16:rowId xmlns:a16="http://schemas.microsoft.com/office/drawing/2014/main" val="1000016733"/>
                  </a:ext>
                </a:extLst>
              </a:tr>
              <a:tr h="37084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0" lang="en-US" sz="1800" b="0" u="none" strike="noStrike" kern="1200" cap="none" spc="0" normalizeH="0" baseline="0" noProof="0" dirty="0">
                          <a:ln>
                            <a:noFill/>
                          </a:ln>
                          <a:solidFill>
                            <a:srgbClr val="262626"/>
                          </a:solidFill>
                          <a:effectLst/>
                          <a:uLnTx/>
                          <a:uFillTx/>
                        </a:rPr>
                        <a:t>Career Preferences/Awareness</a:t>
                      </a:r>
                      <a:endParaRPr kumimoji="0" lang="en-US" sz="1800" b="0" i="0" u="none" strike="noStrike" kern="1200" cap="none" spc="0" normalizeH="0" baseline="0" noProof="0" dirty="0">
                        <a:ln>
                          <a:noFill/>
                        </a:ln>
                        <a:solidFill>
                          <a:srgbClr val="262626"/>
                        </a:solidFill>
                        <a:effectLst/>
                        <a:uLnTx/>
                        <a:uFillTx/>
                        <a:latin typeface="Arial"/>
                        <a:ea typeface="+mn-ea"/>
                        <a:cs typeface="+mn-cs"/>
                      </a:endParaRPr>
                    </a:p>
                  </a:txBody>
                  <a:tcPr/>
                </a:tc>
                <a:extLst>
                  <a:ext uri="{0D108BD9-81ED-4DB2-BD59-A6C34878D82A}">
                    <a16:rowId xmlns:a16="http://schemas.microsoft.com/office/drawing/2014/main" val="434586159"/>
                  </a:ext>
                </a:extLst>
              </a:tr>
              <a:tr h="37084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0" lang="en-US" sz="1800" b="0" u="none" strike="noStrike" kern="1200" cap="none" spc="0" normalizeH="0" baseline="0" noProof="0" dirty="0">
                          <a:ln>
                            <a:noFill/>
                          </a:ln>
                          <a:solidFill>
                            <a:srgbClr val="262626"/>
                          </a:solidFill>
                          <a:effectLst/>
                          <a:uLnTx/>
                          <a:uFillTx/>
                        </a:rPr>
                        <a:t>Exams</a:t>
                      </a:r>
                      <a:endParaRPr kumimoji="0" lang="en-US" sz="1800" b="0" i="0" u="none" strike="noStrike" kern="1200" cap="none" spc="0" normalizeH="0" baseline="0" noProof="0" dirty="0">
                        <a:ln>
                          <a:noFill/>
                        </a:ln>
                        <a:solidFill>
                          <a:srgbClr val="262626"/>
                        </a:solidFill>
                        <a:effectLst/>
                        <a:uLnTx/>
                        <a:uFillTx/>
                        <a:latin typeface="Arial"/>
                        <a:ea typeface="+mn-ea"/>
                        <a:cs typeface="+mn-cs"/>
                      </a:endParaRPr>
                    </a:p>
                  </a:txBody>
                  <a:tcPr/>
                </a:tc>
                <a:extLst>
                  <a:ext uri="{0D108BD9-81ED-4DB2-BD59-A6C34878D82A}">
                    <a16:rowId xmlns:a16="http://schemas.microsoft.com/office/drawing/2014/main" val="553355888"/>
                  </a:ext>
                </a:extLst>
              </a:tr>
            </a:tbl>
          </a:graphicData>
        </a:graphic>
      </p:graphicFrame>
      <p:sp>
        <p:nvSpPr>
          <p:cNvPr id="6" name="TextBox 5">
            <a:extLst>
              <a:ext uri="{FF2B5EF4-FFF2-40B4-BE49-F238E27FC236}">
                <a16:creationId xmlns:a16="http://schemas.microsoft.com/office/drawing/2014/main" id="{9AB94C5E-87F3-D11D-4002-7A53073A0F28}"/>
              </a:ext>
            </a:extLst>
          </p:cNvPr>
          <p:cNvSpPr txBox="1"/>
          <p:nvPr/>
        </p:nvSpPr>
        <p:spPr>
          <a:xfrm>
            <a:off x="352426" y="2220763"/>
            <a:ext cx="4114800" cy="3416320"/>
          </a:xfrm>
          <a:prstGeom prst="rect">
            <a:avLst/>
          </a:prstGeom>
          <a:noFill/>
        </p:spPr>
        <p:txBody>
          <a:bodyPr wrap="square">
            <a:spAutoFit/>
          </a:bodyPr>
          <a:lstStyle/>
          <a:p>
            <a:pPr marL="285750" indent="-285750" algn="just">
              <a:buFont typeface="Arial" panose="020B0604020202020204" pitchFamily="34" charset="0"/>
              <a:buChar char="•"/>
            </a:pPr>
            <a:r>
              <a:rPr lang="en-US" sz="1800" b="1" dirty="0"/>
              <a:t>Methodology</a:t>
            </a:r>
            <a:r>
              <a:rPr lang="en-US" sz="1800" dirty="0"/>
              <a:t>: Literature Review (specialty specific)  and Interviews (with </a:t>
            </a:r>
            <a:r>
              <a:rPr lang="en-US" dirty="0"/>
              <a:t>trainers/ trainees/professional support unit) were conducted.</a:t>
            </a:r>
          </a:p>
          <a:p>
            <a:pPr marL="285750" indent="-285750" algn="just">
              <a:buFont typeface="Arial" panose="020B0604020202020204" pitchFamily="34" charset="0"/>
              <a:buChar char="•"/>
            </a:pPr>
            <a:r>
              <a:rPr lang="en-US" dirty="0"/>
              <a:t>The outcomes were a </a:t>
            </a:r>
            <a:r>
              <a:rPr lang="en-US" b="1" dirty="0"/>
              <a:t>practical tool for trainers, to </a:t>
            </a:r>
            <a:r>
              <a:rPr lang="en-US" dirty="0"/>
              <a:t>support discussions between supervisors and trainees and identify trainees that are potentially struggling.</a:t>
            </a:r>
          </a:p>
          <a:p>
            <a:pPr algn="just"/>
            <a:endParaRPr lang="en-US" dirty="0"/>
          </a:p>
          <a:p>
            <a:pPr marL="285750" indent="-285750" algn="just">
              <a:buFont typeface="Arial" panose="020B0604020202020204" pitchFamily="34" charset="0"/>
              <a:buChar char="•"/>
            </a:pPr>
            <a:endParaRPr lang="en-US" sz="1800" dirty="0"/>
          </a:p>
          <a:p>
            <a:pPr lvl="1"/>
            <a:endParaRPr lang="en-US" sz="1800" dirty="0"/>
          </a:p>
        </p:txBody>
      </p:sp>
      <p:sp>
        <p:nvSpPr>
          <p:cNvPr id="8" name="TextBox 7">
            <a:extLst>
              <a:ext uri="{FF2B5EF4-FFF2-40B4-BE49-F238E27FC236}">
                <a16:creationId xmlns:a16="http://schemas.microsoft.com/office/drawing/2014/main" id="{3B4F49AD-DB0B-17F5-CA20-0EAA6BC7D30E}"/>
              </a:ext>
            </a:extLst>
          </p:cNvPr>
          <p:cNvSpPr txBox="1"/>
          <p:nvPr/>
        </p:nvSpPr>
        <p:spPr>
          <a:xfrm>
            <a:off x="404813" y="5432230"/>
            <a:ext cx="8124826" cy="646331"/>
          </a:xfrm>
          <a:prstGeom prst="rect">
            <a:avLst/>
          </a:prstGeom>
          <a:noFill/>
        </p:spPr>
        <p:txBody>
          <a:bodyPr wrap="square">
            <a:spAutoFit/>
          </a:bodyPr>
          <a:lstStyle/>
          <a:p>
            <a:pPr marL="285750" indent="-285750" algn="just">
              <a:buFont typeface="Arial" panose="020B0604020202020204" pitchFamily="34" charset="0"/>
              <a:buChar char="•"/>
            </a:pPr>
            <a:endParaRPr lang="en-US" sz="1800" dirty="0"/>
          </a:p>
          <a:p>
            <a:pPr marL="914400" lvl="2" indent="0">
              <a:buNone/>
            </a:pPr>
            <a:endParaRPr lang="en-US" sz="1800" dirty="0"/>
          </a:p>
        </p:txBody>
      </p:sp>
    </p:spTree>
    <p:extLst>
      <p:ext uri="{BB962C8B-B14F-4D97-AF65-F5344CB8AC3E}">
        <p14:creationId xmlns:p14="http://schemas.microsoft.com/office/powerpoint/2010/main" val="1534157621"/>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D6BBF824-1CE7-EB01-5851-9DA410D0140A}"/>
              </a:ext>
            </a:extLst>
          </p:cNvPr>
          <p:cNvGraphicFramePr/>
          <p:nvPr>
            <p:extLst>
              <p:ext uri="{D42A27DB-BD31-4B8C-83A1-F6EECF244321}">
                <p14:modId xmlns:p14="http://schemas.microsoft.com/office/powerpoint/2010/main" val="1920664280"/>
              </p:ext>
            </p:extLst>
          </p:nvPr>
        </p:nvGraphicFramePr>
        <p:xfrm>
          <a:off x="107092" y="1278923"/>
          <a:ext cx="8892746" cy="4386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 Placeholder 2">
            <a:extLst>
              <a:ext uri="{FF2B5EF4-FFF2-40B4-BE49-F238E27FC236}">
                <a16:creationId xmlns:a16="http://schemas.microsoft.com/office/drawing/2014/main" id="{AA048166-BD54-168E-BAF6-CAA6E5063D4C}"/>
              </a:ext>
            </a:extLst>
          </p:cNvPr>
          <p:cNvSpPr txBox="1">
            <a:spLocks/>
          </p:cNvSpPr>
          <p:nvPr/>
        </p:nvSpPr>
        <p:spPr bwMode="auto">
          <a:xfrm>
            <a:off x="1631092" y="429619"/>
            <a:ext cx="5844746" cy="534208"/>
          </a:xfrm>
          <a:prstGeom prst="rect">
            <a:avLst/>
          </a:prstGeom>
          <a:solidFill>
            <a:srgbClr val="00164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68580" tIns="34290" rIns="68580" bIns="34290" numCol="1" anchor="b" anchorCtr="0" compatLnSpc="1">
            <a:prstTxWarp prst="textNoShape">
              <a:avLst/>
            </a:prstTxWarp>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rgbClr val="262626"/>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262626"/>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rgbClr val="262626"/>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262626"/>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rgbClr val="26262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GB" altLang="en-US" sz="2925" b="1" dirty="0">
                <a:solidFill>
                  <a:schemeClr val="bg1"/>
                </a:solidFill>
                <a:latin typeface="Calibri" panose="020F0502020204030204" pitchFamily="34" charset="0"/>
                <a:ea typeface="MS PGothic" panose="020B0600070205080204" pitchFamily="34" charset="-128"/>
              </a:rPr>
              <a:t>Discussion</a:t>
            </a:r>
            <a:endParaRPr lang="en-GB" altLang="en-US" sz="2700" i="1" dirty="0">
              <a:solidFill>
                <a:schemeClr val="bg1"/>
              </a:solidFill>
              <a:latin typeface="Calibri" panose="020F0502020204030204" pitchFamily="34" charset="0"/>
              <a:ea typeface="MS PGothic" panose="020B0600070205080204" pitchFamily="34" charset="-128"/>
            </a:endParaRPr>
          </a:p>
        </p:txBody>
      </p:sp>
      <p:pic>
        <p:nvPicPr>
          <p:cNvPr id="4" name="Picture 3" descr="A picture containing clipart&#10;&#10;Description automatically generated">
            <a:extLst>
              <a:ext uri="{FF2B5EF4-FFF2-40B4-BE49-F238E27FC236}">
                <a16:creationId xmlns:a16="http://schemas.microsoft.com/office/drawing/2014/main" id="{AA140402-464F-4546-2CEC-BF043212D70E}"/>
              </a:ext>
            </a:extLst>
          </p:cNvPr>
          <p:cNvPicPr>
            <a:picLocks noChangeAspect="1"/>
          </p:cNvPicPr>
          <p:nvPr/>
        </p:nvPicPr>
        <p:blipFill>
          <a:blip r:embed="rId8" cstate="print">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7579833" y="320986"/>
            <a:ext cx="1438540" cy="957937"/>
          </a:xfrm>
          <a:prstGeom prst="rect">
            <a:avLst/>
          </a:prstGeom>
        </p:spPr>
      </p:pic>
      <p:pic>
        <p:nvPicPr>
          <p:cNvPr id="5" name="Picture 4" descr="A picture containing clipart&#10;&#10;Description automatically generated">
            <a:extLst>
              <a:ext uri="{FF2B5EF4-FFF2-40B4-BE49-F238E27FC236}">
                <a16:creationId xmlns:a16="http://schemas.microsoft.com/office/drawing/2014/main" id="{334CB24B-DCED-EFAE-E47B-8E96A7701E73}"/>
              </a:ext>
            </a:extLst>
          </p:cNvPr>
          <p:cNvPicPr>
            <a:picLocks noChangeAspect="1"/>
          </p:cNvPicPr>
          <p:nvPr/>
        </p:nvPicPr>
        <p:blipFill>
          <a:blip r:embed="rId8" cstate="print">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0" y="320986"/>
            <a:ext cx="1438540" cy="957937"/>
          </a:xfrm>
          <a:prstGeom prst="rect">
            <a:avLst/>
          </a:prstGeom>
        </p:spPr>
      </p:pic>
    </p:spTree>
    <p:extLst>
      <p:ext uri="{BB962C8B-B14F-4D97-AF65-F5344CB8AC3E}">
        <p14:creationId xmlns:p14="http://schemas.microsoft.com/office/powerpoint/2010/main" val="38477984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66191" y="116632"/>
            <a:ext cx="8150225" cy="623540"/>
          </a:xfrm>
        </p:spPr>
        <p:txBody>
          <a:bodyPr/>
          <a:lstStyle/>
          <a:p>
            <a:pPr eaLnBrk="1" hangingPunct="1"/>
            <a:r>
              <a:rPr lang="en-GB" sz="3200" b="1" dirty="0"/>
              <a:t>Report and resources</a:t>
            </a:r>
          </a:p>
        </p:txBody>
      </p:sp>
      <p:pic>
        <p:nvPicPr>
          <p:cNvPr id="2" name="Picture 1">
            <a:extLst>
              <a:ext uri="{FF2B5EF4-FFF2-40B4-BE49-F238E27FC236}">
                <a16:creationId xmlns:a16="http://schemas.microsoft.com/office/drawing/2014/main" id="{B24B9794-6DE3-46DA-B4C4-8ACBB080B497}"/>
              </a:ext>
            </a:extLst>
          </p:cNvPr>
          <p:cNvPicPr>
            <a:picLocks noChangeAspect="1"/>
          </p:cNvPicPr>
          <p:nvPr/>
        </p:nvPicPr>
        <p:blipFill rotWithShape="1">
          <a:blip r:embed="rId3"/>
          <a:srcRect l="5916"/>
          <a:stretch/>
        </p:blipFill>
        <p:spPr>
          <a:xfrm>
            <a:off x="0" y="1331001"/>
            <a:ext cx="5496898" cy="3758036"/>
          </a:xfrm>
          <a:prstGeom prst="rect">
            <a:avLst/>
          </a:prstGeom>
        </p:spPr>
      </p:pic>
      <p:pic>
        <p:nvPicPr>
          <p:cNvPr id="6" name="Graphic 5" descr="Target Audience">
            <a:extLst>
              <a:ext uri="{FF2B5EF4-FFF2-40B4-BE49-F238E27FC236}">
                <a16:creationId xmlns:a16="http://schemas.microsoft.com/office/drawing/2014/main" id="{C1B6EF25-CF32-49F0-A398-7F6F5288C24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251530" y="1346798"/>
            <a:ext cx="664899" cy="664899"/>
          </a:xfrm>
          <a:prstGeom prst="rect">
            <a:avLst/>
          </a:prstGeom>
        </p:spPr>
      </p:pic>
      <p:sp>
        <p:nvSpPr>
          <p:cNvPr id="10" name="Rectangle 9">
            <a:extLst>
              <a:ext uri="{FF2B5EF4-FFF2-40B4-BE49-F238E27FC236}">
                <a16:creationId xmlns:a16="http://schemas.microsoft.com/office/drawing/2014/main" id="{7B8CAE4C-025D-417B-9045-CB44BA5CA644}"/>
              </a:ext>
            </a:extLst>
          </p:cNvPr>
          <p:cNvSpPr/>
          <p:nvPr/>
        </p:nvSpPr>
        <p:spPr>
          <a:xfrm>
            <a:off x="323528" y="848184"/>
            <a:ext cx="3746435" cy="4205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Report on GMC Research page</a:t>
            </a:r>
          </a:p>
        </p:txBody>
      </p:sp>
      <p:sp>
        <p:nvSpPr>
          <p:cNvPr id="11" name="Arrow: Curved Left 10">
            <a:extLst>
              <a:ext uri="{FF2B5EF4-FFF2-40B4-BE49-F238E27FC236}">
                <a16:creationId xmlns:a16="http://schemas.microsoft.com/office/drawing/2014/main" id="{B70E5776-CC99-4BEF-BE86-C1E1248D4359}"/>
              </a:ext>
            </a:extLst>
          </p:cNvPr>
          <p:cNvSpPr/>
          <p:nvPr/>
        </p:nvSpPr>
        <p:spPr>
          <a:xfrm>
            <a:off x="4239550" y="1039532"/>
            <a:ext cx="664899" cy="854574"/>
          </a:xfrm>
          <a:prstGeom prst="curvedLef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3" name="Rectangle 12">
            <a:extLst>
              <a:ext uri="{FF2B5EF4-FFF2-40B4-BE49-F238E27FC236}">
                <a16:creationId xmlns:a16="http://schemas.microsoft.com/office/drawing/2014/main" id="{CC77C3B7-D995-4108-8506-B3123650B012}"/>
              </a:ext>
            </a:extLst>
          </p:cNvPr>
          <p:cNvSpPr/>
          <p:nvPr/>
        </p:nvSpPr>
        <p:spPr>
          <a:xfrm>
            <a:off x="5220074" y="860169"/>
            <a:ext cx="3746435" cy="4205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Other resources</a:t>
            </a:r>
          </a:p>
        </p:txBody>
      </p:sp>
      <p:sp>
        <p:nvSpPr>
          <p:cNvPr id="12" name="Rectangle 11">
            <a:extLst>
              <a:ext uri="{FF2B5EF4-FFF2-40B4-BE49-F238E27FC236}">
                <a16:creationId xmlns:a16="http://schemas.microsoft.com/office/drawing/2014/main" id="{E8FA7090-D1FF-4200-B2DC-196974C47F31}"/>
              </a:ext>
            </a:extLst>
          </p:cNvPr>
          <p:cNvSpPr/>
          <p:nvPr/>
        </p:nvSpPr>
        <p:spPr>
          <a:xfrm>
            <a:off x="5916429" y="1466819"/>
            <a:ext cx="3081536" cy="42057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Case studies and experiences shared</a:t>
            </a:r>
          </a:p>
        </p:txBody>
      </p:sp>
      <p:sp>
        <p:nvSpPr>
          <p:cNvPr id="16" name="Rectangle 15">
            <a:extLst>
              <a:ext uri="{FF2B5EF4-FFF2-40B4-BE49-F238E27FC236}">
                <a16:creationId xmlns:a16="http://schemas.microsoft.com/office/drawing/2014/main" id="{D10A5CCC-DC03-4D85-8EBD-5215B4F3ABAF}"/>
              </a:ext>
            </a:extLst>
          </p:cNvPr>
          <p:cNvSpPr/>
          <p:nvPr/>
        </p:nvSpPr>
        <p:spPr>
          <a:xfrm>
            <a:off x="5919999" y="2927284"/>
            <a:ext cx="3081536" cy="420576"/>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Report on metrics to consider when evaluating the impact of interventions</a:t>
            </a:r>
          </a:p>
        </p:txBody>
      </p:sp>
      <p:pic>
        <p:nvPicPr>
          <p:cNvPr id="17" name="Graphic 16" descr="Ruler">
            <a:extLst>
              <a:ext uri="{FF2B5EF4-FFF2-40B4-BE49-F238E27FC236}">
                <a16:creationId xmlns:a16="http://schemas.microsoft.com/office/drawing/2014/main" id="{F03DFA91-519C-4C6E-9CFF-506B72F5FD0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220074" y="2805123"/>
            <a:ext cx="664899" cy="664899"/>
          </a:xfrm>
          <a:prstGeom prst="rect">
            <a:avLst/>
          </a:prstGeom>
        </p:spPr>
      </p:pic>
      <p:sp>
        <p:nvSpPr>
          <p:cNvPr id="18" name="Rectangle 17">
            <a:extLst>
              <a:ext uri="{FF2B5EF4-FFF2-40B4-BE49-F238E27FC236}">
                <a16:creationId xmlns:a16="http://schemas.microsoft.com/office/drawing/2014/main" id="{09E09CDB-5F19-4288-828F-74320FA8E50A}"/>
              </a:ext>
            </a:extLst>
          </p:cNvPr>
          <p:cNvSpPr/>
          <p:nvPr/>
        </p:nvSpPr>
        <p:spPr>
          <a:xfrm>
            <a:off x="5251530" y="2011697"/>
            <a:ext cx="3714979" cy="664899"/>
          </a:xfrm>
          <a:prstGeom prst="rect">
            <a:avLst/>
          </a:prstGeom>
          <a:solidFill>
            <a:schemeClr val="accent2">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hlinkClick r:id="rId8"/>
              </a:rPr>
              <a:t>https://www.gmc-uk.org/education/standards-guidance-and-curricula/projects/differential-attainment/experiences-shared</a:t>
            </a:r>
            <a:endParaRPr lang="en-GB" sz="1200" dirty="0"/>
          </a:p>
        </p:txBody>
      </p:sp>
      <p:sp>
        <p:nvSpPr>
          <p:cNvPr id="20" name="Rectangle 19">
            <a:extLst>
              <a:ext uri="{FF2B5EF4-FFF2-40B4-BE49-F238E27FC236}">
                <a16:creationId xmlns:a16="http://schemas.microsoft.com/office/drawing/2014/main" id="{AEC49822-7F7E-41F6-AC20-EA78F74599EA}"/>
              </a:ext>
            </a:extLst>
          </p:cNvPr>
          <p:cNvSpPr/>
          <p:nvPr/>
        </p:nvSpPr>
        <p:spPr>
          <a:xfrm>
            <a:off x="5279870" y="3536075"/>
            <a:ext cx="3714979" cy="664899"/>
          </a:xfrm>
          <a:prstGeom prst="rect">
            <a:avLst/>
          </a:prstGeom>
          <a:solidFill>
            <a:schemeClr val="accent3">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hlinkClick r:id="rId9"/>
              </a:rPr>
              <a:t>https://www.gmc-uk.org/-/media/documents/gmc-differential-attainment-final-report-13_08_18-76652679.pdf</a:t>
            </a:r>
            <a:endParaRPr lang="en-GB" sz="1200" dirty="0"/>
          </a:p>
        </p:txBody>
      </p:sp>
      <p:sp>
        <p:nvSpPr>
          <p:cNvPr id="21" name="Rectangle 20">
            <a:extLst>
              <a:ext uri="{FF2B5EF4-FFF2-40B4-BE49-F238E27FC236}">
                <a16:creationId xmlns:a16="http://schemas.microsoft.com/office/drawing/2014/main" id="{F98C1B11-B38B-47FA-8AB3-D8F57E807D1A}"/>
              </a:ext>
            </a:extLst>
          </p:cNvPr>
          <p:cNvSpPr/>
          <p:nvPr/>
        </p:nvSpPr>
        <p:spPr>
          <a:xfrm>
            <a:off x="5954960" y="4474788"/>
            <a:ext cx="3081536" cy="420576"/>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Practical guide to evaluating interventions</a:t>
            </a:r>
          </a:p>
        </p:txBody>
      </p:sp>
      <p:sp>
        <p:nvSpPr>
          <p:cNvPr id="23" name="Rectangle 22">
            <a:extLst>
              <a:ext uri="{FF2B5EF4-FFF2-40B4-BE49-F238E27FC236}">
                <a16:creationId xmlns:a16="http://schemas.microsoft.com/office/drawing/2014/main" id="{E457486A-1452-4EF7-8086-1EB05478B3A2}"/>
              </a:ext>
            </a:extLst>
          </p:cNvPr>
          <p:cNvSpPr/>
          <p:nvPr/>
        </p:nvSpPr>
        <p:spPr>
          <a:xfrm>
            <a:off x="5304285" y="5127065"/>
            <a:ext cx="3714979" cy="664899"/>
          </a:xfrm>
          <a:prstGeom prst="rect">
            <a:avLst/>
          </a:prstGeom>
          <a:solidFill>
            <a:schemeClr val="accent6">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hlinkClick r:id="rId10"/>
              </a:rPr>
              <a:t>https://www.gmc-uk.org/education/standards-guidance-and-curricula/projects/differential-attainment/practical-guide-to-evaluation</a:t>
            </a:r>
            <a:endParaRPr lang="en-GB" sz="1200" dirty="0"/>
          </a:p>
        </p:txBody>
      </p:sp>
      <p:pic>
        <p:nvPicPr>
          <p:cNvPr id="25" name="Graphic 24" descr="Checklist">
            <a:extLst>
              <a:ext uri="{FF2B5EF4-FFF2-40B4-BE49-F238E27FC236}">
                <a16:creationId xmlns:a16="http://schemas.microsoft.com/office/drawing/2014/main" id="{86934023-22CC-4308-A737-C4F9ACB76A2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239655" y="4343804"/>
            <a:ext cx="745232" cy="745232"/>
          </a:xfrm>
          <a:prstGeom prst="rect">
            <a:avLst/>
          </a:prstGeom>
        </p:spPr>
      </p:pic>
    </p:spTree>
    <p:extLst>
      <p:ext uri="{BB962C8B-B14F-4D97-AF65-F5344CB8AC3E}">
        <p14:creationId xmlns:p14="http://schemas.microsoft.com/office/powerpoint/2010/main" val="41309614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clipart&#10;&#10;Description automatically generated">
            <a:extLst>
              <a:ext uri="{FF2B5EF4-FFF2-40B4-BE49-F238E27FC236}">
                <a16:creationId xmlns:a16="http://schemas.microsoft.com/office/drawing/2014/main" id="{B64B78C5-D08D-0C11-99B6-D095322CE7F8}"/>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000393" y="1941907"/>
            <a:ext cx="2771740" cy="1845727"/>
          </a:xfrm>
          <a:prstGeom prst="rect">
            <a:avLst/>
          </a:prstGeom>
        </p:spPr>
      </p:pic>
      <p:sp>
        <p:nvSpPr>
          <p:cNvPr id="4" name="Text Placeholder 2">
            <a:extLst>
              <a:ext uri="{FF2B5EF4-FFF2-40B4-BE49-F238E27FC236}">
                <a16:creationId xmlns:a16="http://schemas.microsoft.com/office/drawing/2014/main" id="{84F5CF0D-980B-0CEA-9DDD-73AF388C35AB}"/>
              </a:ext>
            </a:extLst>
          </p:cNvPr>
          <p:cNvSpPr txBox="1">
            <a:spLocks/>
          </p:cNvSpPr>
          <p:nvPr/>
        </p:nvSpPr>
        <p:spPr bwMode="auto">
          <a:xfrm>
            <a:off x="1448478" y="3676578"/>
            <a:ext cx="6651914" cy="1845727"/>
          </a:xfrm>
          <a:prstGeom prst="rect">
            <a:avLst/>
          </a:prstGeom>
          <a:solidFill>
            <a:srgbClr val="00164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68580" tIns="34290" rIns="68580" bIns="34290" numCol="1" anchor="b" anchorCtr="0" compatLnSpc="1">
            <a:prstTxWarp prst="textNoShape">
              <a:avLst/>
            </a:prstTxWarp>
            <a:normAutofit fontScale="62500" lnSpcReduction="20000"/>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rgbClr val="262626"/>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262626"/>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rgbClr val="262626"/>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262626"/>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rgbClr val="26262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GB" altLang="en-US" sz="2925" b="1" dirty="0">
                <a:solidFill>
                  <a:schemeClr val="bg1"/>
                </a:solidFill>
                <a:latin typeface="Calibri" panose="020F0502020204030204" pitchFamily="34" charset="0"/>
                <a:ea typeface="MS PGothic" panose="020B0600070205080204" pitchFamily="34" charset="-128"/>
              </a:rPr>
              <a:t>Discussion</a:t>
            </a:r>
            <a:br>
              <a:rPr lang="en-GB" altLang="en-US" sz="2925" dirty="0">
                <a:solidFill>
                  <a:schemeClr val="bg1"/>
                </a:solidFill>
                <a:latin typeface="Calibri" panose="020F0502020204030204" pitchFamily="34" charset="0"/>
                <a:ea typeface="MS PGothic" panose="020B0600070205080204" pitchFamily="34" charset="-128"/>
              </a:rPr>
            </a:br>
            <a:endParaRPr lang="en-GB" altLang="en-US" sz="2925" dirty="0">
              <a:solidFill>
                <a:schemeClr val="bg1"/>
              </a:solidFill>
              <a:latin typeface="Calibri" panose="020F0502020204030204" pitchFamily="34" charset="0"/>
              <a:ea typeface="MS PGothic" panose="020B0600070205080204" pitchFamily="34" charset="-128"/>
            </a:endParaRPr>
          </a:p>
          <a:p>
            <a:pPr marL="0" indent="0" algn="ctr">
              <a:buNone/>
            </a:pPr>
            <a:r>
              <a:rPr lang="en-GB" altLang="en-US" sz="2925" i="1" dirty="0">
                <a:solidFill>
                  <a:schemeClr val="bg1"/>
                </a:solidFill>
                <a:latin typeface="Calibri" panose="020F0502020204030204" pitchFamily="34" charset="0"/>
                <a:ea typeface="MS PGothic" panose="020B0600070205080204" pitchFamily="34" charset="-128"/>
              </a:rPr>
              <a:t>For those who </a:t>
            </a:r>
            <a:r>
              <a:rPr lang="en-GB" altLang="en-US" sz="2925" b="1" i="1" dirty="0">
                <a:solidFill>
                  <a:schemeClr val="bg1"/>
                </a:solidFill>
                <a:latin typeface="Calibri" panose="020F0502020204030204" pitchFamily="34" charset="0"/>
                <a:ea typeface="MS PGothic" panose="020B0600070205080204" pitchFamily="34" charset="-128"/>
              </a:rPr>
              <a:t>have been involved </a:t>
            </a:r>
            <a:r>
              <a:rPr lang="en-GB" altLang="en-US" sz="2925" i="1" dirty="0">
                <a:solidFill>
                  <a:schemeClr val="bg1"/>
                </a:solidFill>
                <a:latin typeface="Calibri" panose="020F0502020204030204" pitchFamily="34" charset="0"/>
                <a:ea typeface="MS PGothic" panose="020B0600070205080204" pitchFamily="34" charset="-128"/>
              </a:rPr>
              <a:t>in this structure, how has it gone and how best can we evaluate these interventions? </a:t>
            </a:r>
          </a:p>
          <a:p>
            <a:pPr marL="0" indent="0" algn="ctr">
              <a:buNone/>
            </a:pPr>
            <a:endParaRPr lang="en-GB" altLang="en-US" sz="2925" i="1" dirty="0">
              <a:solidFill>
                <a:schemeClr val="bg1"/>
              </a:solidFill>
              <a:latin typeface="Calibri" panose="020F0502020204030204" pitchFamily="34" charset="0"/>
              <a:ea typeface="MS PGothic" panose="020B0600070205080204" pitchFamily="34" charset="-128"/>
            </a:endParaRPr>
          </a:p>
          <a:p>
            <a:pPr marL="0" indent="0" algn="ctr">
              <a:buNone/>
            </a:pPr>
            <a:r>
              <a:rPr lang="en-GB" altLang="en-US" sz="2925" i="1" dirty="0">
                <a:solidFill>
                  <a:schemeClr val="bg1"/>
                </a:solidFill>
                <a:latin typeface="Calibri" panose="020F0502020204030204" pitchFamily="34" charset="0"/>
                <a:ea typeface="MS PGothic" panose="020B0600070205080204" pitchFamily="34" charset="-128"/>
              </a:rPr>
              <a:t>For those of you </a:t>
            </a:r>
            <a:r>
              <a:rPr lang="en-GB" altLang="en-US" sz="2925" b="1" i="1" dirty="0">
                <a:solidFill>
                  <a:schemeClr val="bg1"/>
                </a:solidFill>
                <a:latin typeface="Calibri" panose="020F0502020204030204" pitchFamily="34" charset="0"/>
                <a:ea typeface="MS PGothic" panose="020B0600070205080204" pitchFamily="34" charset="-128"/>
              </a:rPr>
              <a:t>who have not been involved</a:t>
            </a:r>
            <a:r>
              <a:rPr lang="en-GB" altLang="en-US" sz="2925" i="1" dirty="0">
                <a:solidFill>
                  <a:schemeClr val="bg1"/>
                </a:solidFill>
                <a:latin typeface="Calibri" panose="020F0502020204030204" pitchFamily="34" charset="0"/>
                <a:ea typeface="MS PGothic" panose="020B0600070205080204" pitchFamily="34" charset="-128"/>
              </a:rPr>
              <a:t>, what are your thoughts on the findings, and any potential next steps?</a:t>
            </a:r>
            <a:endParaRPr lang="en-GB" altLang="en-US" sz="2700" i="1" dirty="0">
              <a:solidFill>
                <a:schemeClr val="bg1"/>
              </a:solidFill>
              <a:latin typeface="Calibri" panose="020F0502020204030204" pitchFamily="34" charset="0"/>
              <a:ea typeface="MS PGothic" panose="020B0600070205080204" pitchFamily="34" charset="-128"/>
            </a:endParaRPr>
          </a:p>
        </p:txBody>
      </p:sp>
    </p:spTree>
    <p:extLst>
      <p:ext uri="{BB962C8B-B14F-4D97-AF65-F5344CB8AC3E}">
        <p14:creationId xmlns:p14="http://schemas.microsoft.com/office/powerpoint/2010/main" val="2476534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BF34-7C39-592E-9B75-4B997016C7DE}"/>
              </a:ext>
            </a:extLst>
          </p:cNvPr>
          <p:cNvSpPr>
            <a:spLocks noGrp="1"/>
          </p:cNvSpPr>
          <p:nvPr>
            <p:ph type="title"/>
          </p:nvPr>
        </p:nvSpPr>
        <p:spPr/>
        <p:txBody>
          <a:bodyPr/>
          <a:lstStyle/>
          <a:p>
            <a:r>
              <a:rPr lang="en-US" dirty="0"/>
              <a:t>Take Home Messages</a:t>
            </a:r>
            <a:endParaRPr lang="en-GB" dirty="0"/>
          </a:p>
        </p:txBody>
      </p:sp>
      <p:sp>
        <p:nvSpPr>
          <p:cNvPr id="3" name="Text Placeholder 2">
            <a:extLst>
              <a:ext uri="{FF2B5EF4-FFF2-40B4-BE49-F238E27FC236}">
                <a16:creationId xmlns:a16="http://schemas.microsoft.com/office/drawing/2014/main" id="{40CF1038-D414-11EF-1411-CA8A0F49C0A1}"/>
              </a:ext>
            </a:extLst>
          </p:cNvPr>
          <p:cNvSpPr>
            <a:spLocks noGrp="1"/>
          </p:cNvSpPr>
          <p:nvPr>
            <p:ph type="body" sz="quarter" idx="10"/>
          </p:nvPr>
        </p:nvSpPr>
        <p:spPr>
          <a:xfrm>
            <a:off x="457200" y="1134875"/>
            <a:ext cx="8229600" cy="4400952"/>
          </a:xfrm>
        </p:spPr>
        <p:txBody>
          <a:bodyPr/>
          <a:lstStyle/>
          <a:p>
            <a:r>
              <a:rPr lang="en-US" sz="2000" dirty="0"/>
              <a:t>This research is part of the ongoing process of </a:t>
            </a:r>
            <a:r>
              <a:rPr lang="en-US" sz="2000" b="1" dirty="0"/>
              <a:t>understanding the practical application of interventions </a:t>
            </a:r>
            <a:r>
              <a:rPr lang="en-US" sz="2000" dirty="0"/>
              <a:t>addressing DA.</a:t>
            </a:r>
          </a:p>
          <a:p>
            <a:r>
              <a:rPr lang="en-US" sz="2000" dirty="0"/>
              <a:t>It contributed to the existing work in the area by </a:t>
            </a:r>
            <a:r>
              <a:rPr lang="en-US" sz="2000" b="1" dirty="0"/>
              <a:t>going beyond quantitative analysis to include qualitative perspectives</a:t>
            </a:r>
            <a:r>
              <a:rPr lang="en-US" sz="2000" dirty="0"/>
              <a:t>, as well as reversing the perspective by looking at an absence of DA. </a:t>
            </a:r>
          </a:p>
          <a:p>
            <a:r>
              <a:rPr lang="en-US" sz="2000" dirty="0"/>
              <a:t>The findings are still very relevant, and support in </a:t>
            </a:r>
            <a:r>
              <a:rPr lang="en-US" sz="2000" b="1" dirty="0"/>
              <a:t>combatting the myth </a:t>
            </a:r>
            <a:r>
              <a:rPr lang="en-US" sz="2000" dirty="0"/>
              <a:t>that certain specialties or locations have one specific thing (‘the magic bullet’) that makes a difference to DA.</a:t>
            </a:r>
          </a:p>
          <a:p>
            <a:r>
              <a:rPr lang="en-US" sz="2000" dirty="0"/>
              <a:t>Overall, DA is systemic with similar issues are seen across different professions (policing, judicial, etc.).</a:t>
            </a:r>
          </a:p>
          <a:p>
            <a:r>
              <a:rPr lang="en-US" sz="2000" dirty="0"/>
              <a:t>A final consideration is that </a:t>
            </a:r>
            <a:r>
              <a:rPr lang="en-US" sz="2000" b="1" dirty="0"/>
              <a:t>this research took place a number of years ago - </a:t>
            </a:r>
            <a:r>
              <a:rPr lang="en-US" sz="2000" dirty="0"/>
              <a:t> it would be great to hear of any potential changes since.</a:t>
            </a:r>
          </a:p>
          <a:p>
            <a:endParaRPr lang="en-GB" sz="2400" dirty="0"/>
          </a:p>
        </p:txBody>
      </p:sp>
    </p:spTree>
    <p:extLst>
      <p:ext uri="{BB962C8B-B14F-4D97-AF65-F5344CB8AC3E}">
        <p14:creationId xmlns:p14="http://schemas.microsoft.com/office/powerpoint/2010/main" val="21686279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370DF-439D-4E7F-98D2-19BEE58E6AB1}"/>
              </a:ext>
            </a:extLst>
          </p:cNvPr>
          <p:cNvSpPr>
            <a:spLocks noGrp="1"/>
          </p:cNvSpPr>
          <p:nvPr>
            <p:ph type="title"/>
          </p:nvPr>
        </p:nvSpPr>
        <p:spPr>
          <a:xfrm>
            <a:off x="1485900" y="3000375"/>
            <a:ext cx="6172200" cy="857250"/>
          </a:xfrm>
        </p:spPr>
        <p:txBody>
          <a:bodyPr>
            <a:noAutofit/>
          </a:bodyPr>
          <a:lstStyle/>
          <a:p>
            <a:pPr algn="ctr"/>
            <a:br>
              <a:rPr lang="en-GB" sz="2400" b="1" dirty="0">
                <a:latin typeface="Calibri" panose="020F0502020204030204" pitchFamily="34" charset="0"/>
                <a:cs typeface="Calibri" panose="020F0502020204030204" pitchFamily="34" charset="0"/>
              </a:rPr>
            </a:br>
            <a:br>
              <a:rPr lang="en-GB" sz="2800" b="1" dirty="0">
                <a:latin typeface="Calibri" panose="020F0502020204030204" pitchFamily="34" charset="0"/>
                <a:cs typeface="Calibri" panose="020F0502020204030204" pitchFamily="34" charset="0"/>
              </a:rPr>
            </a:br>
            <a:r>
              <a:rPr lang="en-GB" sz="2400" b="1" dirty="0">
                <a:latin typeface="Calibri" panose="020F0502020204030204" pitchFamily="34" charset="0"/>
                <a:cs typeface="Calibri" panose="020F0502020204030204" pitchFamily="34" charset="0"/>
              </a:rPr>
              <a:t>Thank You &amp; Questions?</a:t>
            </a:r>
            <a:br>
              <a:rPr lang="en-GB" sz="2000" b="1" dirty="0"/>
            </a:br>
            <a:br>
              <a:rPr lang="en-GB" sz="2000" b="1" dirty="0"/>
            </a:br>
            <a:br>
              <a:rPr lang="en-GB" sz="2000" b="1" dirty="0"/>
            </a:br>
            <a:br>
              <a:rPr lang="en-GB" sz="2000" b="1" dirty="0"/>
            </a:br>
            <a:r>
              <a:rPr lang="en-GB" sz="2000" dirty="0">
                <a:hlinkClick r:id="rId3"/>
              </a:rPr>
              <a:t>J.buxton@workpsychologygroup.com</a:t>
            </a:r>
            <a:r>
              <a:rPr lang="en-GB" sz="2000" dirty="0"/>
              <a:t> </a:t>
            </a:r>
          </a:p>
        </p:txBody>
      </p:sp>
    </p:spTree>
    <p:extLst>
      <p:ext uri="{BB962C8B-B14F-4D97-AF65-F5344CB8AC3E}">
        <p14:creationId xmlns:p14="http://schemas.microsoft.com/office/powerpoint/2010/main" val="2415381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66C96-E09D-BB46-2334-EB129E3C4B90}"/>
              </a:ext>
            </a:extLst>
          </p:cNvPr>
          <p:cNvSpPr>
            <a:spLocks noGrp="1"/>
          </p:cNvSpPr>
          <p:nvPr>
            <p:ph type="title"/>
          </p:nvPr>
        </p:nvSpPr>
        <p:spPr/>
        <p:txBody>
          <a:bodyPr/>
          <a:lstStyle/>
          <a:p>
            <a:r>
              <a:rPr lang="en-US" dirty="0"/>
              <a:t>What is Differential Attainment (DA)?</a:t>
            </a:r>
            <a:endParaRPr lang="en-GB" dirty="0"/>
          </a:p>
        </p:txBody>
      </p:sp>
      <p:sp>
        <p:nvSpPr>
          <p:cNvPr id="3" name="Text Placeholder 2">
            <a:extLst>
              <a:ext uri="{FF2B5EF4-FFF2-40B4-BE49-F238E27FC236}">
                <a16:creationId xmlns:a16="http://schemas.microsoft.com/office/drawing/2014/main" id="{75D0C4C8-ADC4-1C93-04A5-FFCEAC9DF73A}"/>
              </a:ext>
            </a:extLst>
          </p:cNvPr>
          <p:cNvSpPr>
            <a:spLocks noGrp="1"/>
          </p:cNvSpPr>
          <p:nvPr>
            <p:ph type="body" sz="quarter" idx="10"/>
          </p:nvPr>
        </p:nvSpPr>
        <p:spPr>
          <a:xfrm>
            <a:off x="457200" y="1199183"/>
            <a:ext cx="8229600" cy="4459634"/>
          </a:xfrm>
        </p:spPr>
        <p:txBody>
          <a:bodyPr/>
          <a:lstStyle/>
          <a:p>
            <a:r>
              <a:rPr lang="en-US" sz="1800" b="1" dirty="0">
                <a:solidFill>
                  <a:schemeClr val="tx1"/>
                </a:solidFill>
              </a:rPr>
              <a:t>Differential Attainment: </a:t>
            </a:r>
            <a:r>
              <a:rPr lang="en-US" sz="1800" dirty="0">
                <a:solidFill>
                  <a:schemeClr val="tx1"/>
                </a:solidFill>
              </a:rPr>
              <a:t>The gap between attainment levels of different groups of doctors. It occurs across many professions (GMC, 2023).</a:t>
            </a:r>
          </a:p>
          <a:p>
            <a:r>
              <a:rPr lang="en-US" sz="1800" dirty="0">
                <a:solidFill>
                  <a:schemeClr val="tx1"/>
                </a:solidFill>
              </a:rPr>
              <a:t>It is evidenced across many </a:t>
            </a:r>
            <a:r>
              <a:rPr lang="en-US" sz="1800" b="1" dirty="0">
                <a:solidFill>
                  <a:schemeClr val="tx1"/>
                </a:solidFill>
              </a:rPr>
              <a:t>intersecting characteristics</a:t>
            </a:r>
            <a:r>
              <a:rPr lang="en-US" sz="1800" dirty="0">
                <a:solidFill>
                  <a:schemeClr val="tx1"/>
                </a:solidFill>
              </a:rPr>
              <a:t>; e.g. ethnicity, race, age, socio-economic status, gender, disability/neurodiversity (Fyfe et al., 2022).</a:t>
            </a:r>
          </a:p>
          <a:p>
            <a:r>
              <a:rPr lang="en-US" sz="1800" dirty="0">
                <a:solidFill>
                  <a:schemeClr val="tx1"/>
                </a:solidFill>
              </a:rPr>
              <a:t>Despite various interventions, people from </a:t>
            </a:r>
            <a:r>
              <a:rPr lang="en-US" sz="1800" b="1" dirty="0">
                <a:solidFill>
                  <a:schemeClr val="tx1"/>
                </a:solidFill>
              </a:rPr>
              <a:t>groups under-represented in medicine</a:t>
            </a:r>
            <a:r>
              <a:rPr lang="en-US" sz="1800" dirty="0">
                <a:solidFill>
                  <a:schemeClr val="tx1"/>
                </a:solidFill>
              </a:rPr>
              <a:t> (e.g., ethnicity and/or low-income backgrounds) continue to experience disadvantage in selection. </a:t>
            </a:r>
          </a:p>
          <a:p>
            <a:r>
              <a:rPr lang="en-US" sz="1800" dirty="0">
                <a:solidFill>
                  <a:schemeClr val="tx1"/>
                </a:solidFill>
              </a:rPr>
              <a:t>Reasons are </a:t>
            </a:r>
            <a:r>
              <a:rPr lang="en-US" sz="1800" b="1" dirty="0">
                <a:solidFill>
                  <a:schemeClr val="tx1"/>
                </a:solidFill>
              </a:rPr>
              <a:t>complex and multifaceted</a:t>
            </a:r>
            <a:r>
              <a:rPr lang="en-US" sz="1800" dirty="0">
                <a:solidFill>
                  <a:schemeClr val="tx1"/>
                </a:solidFill>
              </a:rPr>
              <a:t>, linked with societal issues such as ethnic inequalities, educational disadvantage etc. </a:t>
            </a:r>
          </a:p>
          <a:p>
            <a:r>
              <a:rPr lang="en-US" sz="1800" dirty="0">
                <a:solidFill>
                  <a:schemeClr val="tx1"/>
                </a:solidFill>
              </a:rPr>
              <a:t>Outcomes include hindering performance in assessments, and learning experiences, resulting in limited diversity in the workplace and impacting overall patient care (Selvarajah et al., 2020).</a:t>
            </a:r>
          </a:p>
          <a:p>
            <a:r>
              <a:rPr lang="en-US" sz="1800" dirty="0">
                <a:solidFill>
                  <a:schemeClr val="tx1"/>
                </a:solidFill>
              </a:rPr>
              <a:t>These issues are influenced by the local geopolitical context; therefore, we see the focus of DA varying internationally.</a:t>
            </a:r>
          </a:p>
          <a:p>
            <a:pPr lvl="1"/>
            <a:endParaRPr lang="en-US" sz="1200" dirty="0"/>
          </a:p>
          <a:p>
            <a:pPr lvl="1"/>
            <a:endParaRPr lang="en-US" sz="1200" dirty="0"/>
          </a:p>
          <a:p>
            <a:pPr marL="457200" lvl="1" indent="0">
              <a:buNone/>
            </a:pPr>
            <a:endParaRPr lang="en-US" sz="1200" dirty="0"/>
          </a:p>
          <a:p>
            <a:pPr marL="0" indent="0">
              <a:buNone/>
            </a:pPr>
            <a:endParaRPr lang="en-GB" sz="1800" dirty="0"/>
          </a:p>
        </p:txBody>
      </p:sp>
    </p:spTree>
    <p:extLst>
      <p:ext uri="{BB962C8B-B14F-4D97-AF65-F5344CB8AC3E}">
        <p14:creationId xmlns:p14="http://schemas.microsoft.com/office/powerpoint/2010/main" val="41262539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clipart&#10;&#10;Description automatically generated">
            <a:extLst>
              <a:ext uri="{FF2B5EF4-FFF2-40B4-BE49-F238E27FC236}">
                <a16:creationId xmlns:a16="http://schemas.microsoft.com/office/drawing/2014/main" id="{B64B78C5-D08D-0C11-99B6-D095322CE7F8}"/>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000393" y="1941907"/>
            <a:ext cx="2771740" cy="1845727"/>
          </a:xfrm>
          <a:prstGeom prst="rect">
            <a:avLst/>
          </a:prstGeom>
        </p:spPr>
      </p:pic>
      <p:sp>
        <p:nvSpPr>
          <p:cNvPr id="4" name="Text Placeholder 2">
            <a:extLst>
              <a:ext uri="{FF2B5EF4-FFF2-40B4-BE49-F238E27FC236}">
                <a16:creationId xmlns:a16="http://schemas.microsoft.com/office/drawing/2014/main" id="{84F5CF0D-980B-0CEA-9DDD-73AF388C35AB}"/>
              </a:ext>
            </a:extLst>
          </p:cNvPr>
          <p:cNvSpPr txBox="1">
            <a:spLocks/>
          </p:cNvSpPr>
          <p:nvPr/>
        </p:nvSpPr>
        <p:spPr bwMode="auto">
          <a:xfrm>
            <a:off x="1448478" y="3676578"/>
            <a:ext cx="6651914" cy="1768646"/>
          </a:xfrm>
          <a:prstGeom prst="rect">
            <a:avLst/>
          </a:prstGeom>
          <a:solidFill>
            <a:srgbClr val="00164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68580" tIns="34290" rIns="68580" bIns="34290" numCol="1" anchor="b" anchorCtr="0" compatLnSpc="1">
            <a:prstTxWarp prst="textNoShape">
              <a:avLst/>
            </a:prstTxWarp>
            <a:normAutofit fontScale="62500" lnSpcReduction="20000"/>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rgbClr val="262626"/>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262626"/>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rgbClr val="262626"/>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262626"/>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rgbClr val="26262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GB" altLang="en-US" sz="2925" b="1" dirty="0">
                <a:solidFill>
                  <a:schemeClr val="bg1"/>
                </a:solidFill>
                <a:latin typeface="Calibri" panose="020F0502020204030204" pitchFamily="34" charset="0"/>
                <a:ea typeface="MS PGothic" panose="020B0600070205080204" pitchFamily="34" charset="-128"/>
              </a:rPr>
              <a:t>Discussion</a:t>
            </a:r>
            <a:endParaRPr lang="en-GB" altLang="en-US" sz="2925" dirty="0">
              <a:solidFill>
                <a:schemeClr val="bg1"/>
              </a:solidFill>
              <a:latin typeface="Calibri" panose="020F0502020204030204" pitchFamily="34" charset="0"/>
              <a:ea typeface="MS PGothic" panose="020B0600070205080204" pitchFamily="34" charset="-128"/>
            </a:endParaRPr>
          </a:p>
          <a:p>
            <a:pPr marL="0" indent="0" algn="ctr">
              <a:buNone/>
            </a:pPr>
            <a:r>
              <a:rPr lang="en-GB" altLang="en-US" sz="2925" i="1" dirty="0">
                <a:solidFill>
                  <a:schemeClr val="bg1"/>
                </a:solidFill>
                <a:latin typeface="Calibri" panose="020F0502020204030204" pitchFamily="34" charset="0"/>
                <a:ea typeface="MS PGothic" panose="020B0600070205080204" pitchFamily="34" charset="-128"/>
              </a:rPr>
              <a:t>With those around you, introduce yourself.</a:t>
            </a:r>
          </a:p>
          <a:p>
            <a:pPr marL="0" indent="0" algn="ctr">
              <a:buNone/>
            </a:pPr>
            <a:endParaRPr lang="en-GB" altLang="en-US" sz="2925" i="1" dirty="0">
              <a:solidFill>
                <a:schemeClr val="bg1"/>
              </a:solidFill>
              <a:latin typeface="Calibri" panose="020F0502020204030204" pitchFamily="34" charset="0"/>
              <a:ea typeface="MS PGothic" panose="020B0600070205080204" pitchFamily="34" charset="-128"/>
            </a:endParaRPr>
          </a:p>
          <a:p>
            <a:pPr marL="0" indent="0" algn="ctr">
              <a:buNone/>
            </a:pPr>
            <a:r>
              <a:rPr lang="en-GB" altLang="en-US" sz="2925" i="1" dirty="0">
                <a:solidFill>
                  <a:schemeClr val="bg1"/>
                </a:solidFill>
                <a:latin typeface="Calibri" panose="020F0502020204030204" pitchFamily="34" charset="0"/>
                <a:ea typeface="MS PGothic" panose="020B0600070205080204" pitchFamily="34" charset="-128"/>
              </a:rPr>
              <a:t>What is your experience of DA? </a:t>
            </a:r>
          </a:p>
          <a:p>
            <a:pPr marL="0" indent="0" algn="ctr">
              <a:buNone/>
            </a:pPr>
            <a:r>
              <a:rPr lang="en-GB" altLang="en-US" sz="2925" i="1" dirty="0">
                <a:solidFill>
                  <a:schemeClr val="bg1"/>
                </a:solidFill>
                <a:latin typeface="Calibri" panose="020F0502020204030204" pitchFamily="34" charset="0"/>
                <a:ea typeface="MS PGothic" panose="020B0600070205080204" pitchFamily="34" charset="-128"/>
              </a:rPr>
              <a:t>What do you want to get out of the session today?</a:t>
            </a:r>
            <a:br>
              <a:rPr lang="en-GB" altLang="en-US" sz="2700" i="1" dirty="0">
                <a:solidFill>
                  <a:schemeClr val="bg1"/>
                </a:solidFill>
                <a:latin typeface="Calibri" panose="020F0502020204030204" pitchFamily="34" charset="0"/>
                <a:ea typeface="MS PGothic" panose="020B0600070205080204" pitchFamily="34" charset="-128"/>
              </a:rPr>
            </a:br>
            <a:endParaRPr lang="en-GB" altLang="en-US" sz="2700" i="1" dirty="0">
              <a:solidFill>
                <a:schemeClr val="bg1"/>
              </a:solidFill>
              <a:latin typeface="Calibri" panose="020F0502020204030204" pitchFamily="34" charset="0"/>
              <a:ea typeface="MS PGothic" panose="020B0600070205080204" pitchFamily="34" charset="-128"/>
            </a:endParaRPr>
          </a:p>
        </p:txBody>
      </p:sp>
    </p:spTree>
    <p:extLst>
      <p:ext uri="{BB962C8B-B14F-4D97-AF65-F5344CB8AC3E}">
        <p14:creationId xmlns:p14="http://schemas.microsoft.com/office/powerpoint/2010/main" val="1538347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2902C-93E0-0AA3-4B48-6D424F45EA7F}"/>
              </a:ext>
            </a:extLst>
          </p:cNvPr>
          <p:cNvSpPr txBox="1">
            <a:spLocks/>
          </p:cNvSpPr>
          <p:nvPr/>
        </p:nvSpPr>
        <p:spPr>
          <a:xfrm>
            <a:off x="393339" y="342664"/>
            <a:ext cx="8150225" cy="623540"/>
          </a:xfrm>
          <a:prstGeom prst="rect">
            <a:avLst/>
          </a:prstGeom>
        </p:spPr>
        <p:txBody>
          <a:bodyPr/>
          <a:lstStyle>
            <a:lvl1pPr algn="l" rtl="0" eaLnBrk="0" fontAlgn="base" hangingPunct="0">
              <a:spcBef>
                <a:spcPct val="0"/>
              </a:spcBef>
              <a:spcAft>
                <a:spcPct val="0"/>
              </a:spcAft>
              <a:defRPr sz="3600" kern="1200">
                <a:solidFill>
                  <a:srgbClr val="282561"/>
                </a:solidFill>
                <a:latin typeface="+mj-lt"/>
                <a:ea typeface="+mj-ea"/>
                <a:cs typeface="+mj-cs"/>
              </a:defRPr>
            </a:lvl1pPr>
            <a:lvl2pPr algn="l" rtl="0" eaLnBrk="0" fontAlgn="base" hangingPunct="0">
              <a:spcBef>
                <a:spcPct val="0"/>
              </a:spcBef>
              <a:spcAft>
                <a:spcPct val="0"/>
              </a:spcAft>
              <a:defRPr sz="3600">
                <a:solidFill>
                  <a:srgbClr val="282561"/>
                </a:solidFill>
                <a:latin typeface="Arial" charset="0"/>
              </a:defRPr>
            </a:lvl2pPr>
            <a:lvl3pPr algn="l" rtl="0" eaLnBrk="0" fontAlgn="base" hangingPunct="0">
              <a:spcBef>
                <a:spcPct val="0"/>
              </a:spcBef>
              <a:spcAft>
                <a:spcPct val="0"/>
              </a:spcAft>
              <a:defRPr sz="3600">
                <a:solidFill>
                  <a:srgbClr val="282561"/>
                </a:solidFill>
                <a:latin typeface="Arial" charset="0"/>
              </a:defRPr>
            </a:lvl3pPr>
            <a:lvl4pPr algn="l" rtl="0" eaLnBrk="0" fontAlgn="base" hangingPunct="0">
              <a:spcBef>
                <a:spcPct val="0"/>
              </a:spcBef>
              <a:spcAft>
                <a:spcPct val="0"/>
              </a:spcAft>
              <a:defRPr sz="3600">
                <a:solidFill>
                  <a:srgbClr val="282561"/>
                </a:solidFill>
                <a:latin typeface="Arial" charset="0"/>
              </a:defRPr>
            </a:lvl4pPr>
            <a:lvl5pPr algn="l" rtl="0" eaLnBrk="0" fontAlgn="base" hangingPunct="0">
              <a:spcBef>
                <a:spcPct val="0"/>
              </a:spcBef>
              <a:spcAft>
                <a:spcPct val="0"/>
              </a:spcAft>
              <a:defRPr sz="3600">
                <a:solidFill>
                  <a:srgbClr val="282561"/>
                </a:solidFill>
                <a:latin typeface="Arial" charset="0"/>
              </a:defRPr>
            </a:lvl5pPr>
            <a:lvl6pPr marL="457200" algn="l" rtl="0" eaLnBrk="1" fontAlgn="base" hangingPunct="1">
              <a:spcBef>
                <a:spcPct val="0"/>
              </a:spcBef>
              <a:spcAft>
                <a:spcPct val="0"/>
              </a:spcAft>
              <a:defRPr sz="3600">
                <a:solidFill>
                  <a:srgbClr val="282561"/>
                </a:solidFill>
                <a:latin typeface="Arial" charset="0"/>
              </a:defRPr>
            </a:lvl6pPr>
            <a:lvl7pPr marL="914400" algn="l" rtl="0" eaLnBrk="1" fontAlgn="base" hangingPunct="1">
              <a:spcBef>
                <a:spcPct val="0"/>
              </a:spcBef>
              <a:spcAft>
                <a:spcPct val="0"/>
              </a:spcAft>
              <a:defRPr sz="3600">
                <a:solidFill>
                  <a:srgbClr val="282561"/>
                </a:solidFill>
                <a:latin typeface="Arial" charset="0"/>
              </a:defRPr>
            </a:lvl7pPr>
            <a:lvl8pPr marL="1371600" algn="l" rtl="0" eaLnBrk="1" fontAlgn="base" hangingPunct="1">
              <a:spcBef>
                <a:spcPct val="0"/>
              </a:spcBef>
              <a:spcAft>
                <a:spcPct val="0"/>
              </a:spcAft>
              <a:defRPr sz="3600">
                <a:solidFill>
                  <a:srgbClr val="282561"/>
                </a:solidFill>
                <a:latin typeface="Arial" charset="0"/>
              </a:defRPr>
            </a:lvl8pPr>
            <a:lvl9pPr marL="1828800" algn="l" rtl="0" eaLnBrk="1" fontAlgn="base" hangingPunct="1">
              <a:spcBef>
                <a:spcPct val="0"/>
              </a:spcBef>
              <a:spcAft>
                <a:spcPct val="0"/>
              </a:spcAft>
              <a:defRPr sz="3600">
                <a:solidFill>
                  <a:srgbClr val="282561"/>
                </a:solidFill>
                <a:latin typeface="Arial" charset="0"/>
              </a:defRPr>
            </a:lvl9pPr>
          </a:lstStyle>
          <a:p>
            <a:pPr eaLnBrk="1" hangingPunct="1"/>
            <a:r>
              <a:rPr lang="en-GB" sz="3200" b="1" dirty="0"/>
              <a:t>Overview</a:t>
            </a:r>
          </a:p>
        </p:txBody>
      </p:sp>
      <p:graphicFrame>
        <p:nvGraphicFramePr>
          <p:cNvPr id="5" name="Diagram 4">
            <a:extLst>
              <a:ext uri="{FF2B5EF4-FFF2-40B4-BE49-F238E27FC236}">
                <a16:creationId xmlns:a16="http://schemas.microsoft.com/office/drawing/2014/main" id="{69565A44-5DD5-AE13-ECC7-49956AE0ED15}"/>
              </a:ext>
            </a:extLst>
          </p:cNvPr>
          <p:cNvGraphicFramePr/>
          <p:nvPr>
            <p:extLst>
              <p:ext uri="{D42A27DB-BD31-4B8C-83A1-F6EECF244321}">
                <p14:modId xmlns:p14="http://schemas.microsoft.com/office/powerpoint/2010/main" val="1603267464"/>
              </p:ext>
            </p:extLst>
          </p:nvPr>
        </p:nvGraphicFramePr>
        <p:xfrm>
          <a:off x="724793" y="966204"/>
          <a:ext cx="7487315" cy="45758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Graphic 3" descr="Document with solid fill">
            <a:extLst>
              <a:ext uri="{FF2B5EF4-FFF2-40B4-BE49-F238E27FC236}">
                <a16:creationId xmlns:a16="http://schemas.microsoft.com/office/drawing/2014/main" id="{8833B7A6-3572-9422-55B1-8FF844696FD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253169" y="2796951"/>
            <a:ext cx="914400" cy="914400"/>
          </a:xfrm>
          <a:prstGeom prst="rect">
            <a:avLst/>
          </a:prstGeom>
        </p:spPr>
      </p:pic>
      <p:pic>
        <p:nvPicPr>
          <p:cNvPr id="7" name="Graphic 6" descr="Doctor female with solid fill">
            <a:extLst>
              <a:ext uri="{FF2B5EF4-FFF2-40B4-BE49-F238E27FC236}">
                <a16:creationId xmlns:a16="http://schemas.microsoft.com/office/drawing/2014/main" id="{58C2BA09-3C13-80A1-7D0A-F39D36B6ED0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31892" y="1424377"/>
            <a:ext cx="914400" cy="914400"/>
          </a:xfrm>
          <a:prstGeom prst="rect">
            <a:avLst/>
          </a:prstGeom>
        </p:spPr>
      </p:pic>
      <p:pic>
        <p:nvPicPr>
          <p:cNvPr id="11" name="Graphic 10" descr="Network with solid fill">
            <a:extLst>
              <a:ext uri="{FF2B5EF4-FFF2-40B4-BE49-F238E27FC236}">
                <a16:creationId xmlns:a16="http://schemas.microsoft.com/office/drawing/2014/main" id="{B596008B-7940-6804-6087-0B9B8E06529A}"/>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31892" y="4169524"/>
            <a:ext cx="914400" cy="914400"/>
          </a:xfrm>
          <a:prstGeom prst="rect">
            <a:avLst/>
          </a:prstGeom>
        </p:spPr>
      </p:pic>
    </p:spTree>
    <p:extLst>
      <p:ext uri="{BB962C8B-B14F-4D97-AF65-F5344CB8AC3E}">
        <p14:creationId xmlns:p14="http://schemas.microsoft.com/office/powerpoint/2010/main" val="3035094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95536" y="472153"/>
            <a:ext cx="8559255" cy="623540"/>
          </a:xfrm>
        </p:spPr>
        <p:txBody>
          <a:bodyPr/>
          <a:lstStyle/>
          <a:p>
            <a:pPr eaLnBrk="1" hangingPunct="1"/>
            <a:r>
              <a:rPr lang="en-US" sz="2000" b="1" dirty="0"/>
              <a:t>What supported your success in training?” </a:t>
            </a:r>
            <a:r>
              <a:rPr lang="en-US" sz="2000" dirty="0"/>
              <a:t>A qualitative exploration of the factors associated with an absence of an ethnic attainment gap in post-graduate specialty training</a:t>
            </a:r>
            <a:endParaRPr lang="en-GB" sz="2000" dirty="0"/>
          </a:p>
        </p:txBody>
      </p:sp>
      <p:sp>
        <p:nvSpPr>
          <p:cNvPr id="3" name="Content Placeholder 2">
            <a:extLst>
              <a:ext uri="{FF2B5EF4-FFF2-40B4-BE49-F238E27FC236}">
                <a16:creationId xmlns:a16="http://schemas.microsoft.com/office/drawing/2014/main" id="{1701EAF3-4B79-47BA-B01D-01544BFB2CA1}"/>
              </a:ext>
            </a:extLst>
          </p:cNvPr>
          <p:cNvSpPr>
            <a:spLocks noGrp="1"/>
          </p:cNvSpPr>
          <p:nvPr>
            <p:ph idx="1"/>
          </p:nvPr>
        </p:nvSpPr>
        <p:spPr>
          <a:xfrm>
            <a:off x="889894" y="1580606"/>
            <a:ext cx="8064897" cy="4106134"/>
          </a:xfrm>
        </p:spPr>
        <p:txBody>
          <a:bodyPr/>
          <a:lstStyle/>
          <a:p>
            <a:pPr marL="0" indent="-457200">
              <a:buNone/>
            </a:pPr>
            <a:r>
              <a:rPr lang="en-US" sz="1600" dirty="0">
                <a:solidFill>
                  <a:schemeClr val="tx1"/>
                </a:solidFill>
              </a:rPr>
              <a:t>The GMC were interested in exploring </a:t>
            </a:r>
            <a:r>
              <a:rPr lang="en-US" sz="1600" b="1" dirty="0">
                <a:solidFill>
                  <a:schemeClr val="tx1"/>
                </a:solidFill>
              </a:rPr>
              <a:t>the context of programmes or specialties with no significant DA</a:t>
            </a:r>
            <a:r>
              <a:rPr lang="en-US" sz="1600" dirty="0">
                <a:solidFill>
                  <a:schemeClr val="tx1"/>
                </a:solidFill>
              </a:rPr>
              <a:t> between UK-Graduated White &amp; UK-Graduated BAME doctors.</a:t>
            </a:r>
          </a:p>
          <a:p>
            <a:pPr indent="-457200"/>
            <a:endParaRPr lang="en-US" sz="1600" dirty="0">
              <a:solidFill>
                <a:schemeClr val="tx1"/>
              </a:solidFill>
            </a:endParaRPr>
          </a:p>
          <a:p>
            <a:pPr marL="0" indent="-457200">
              <a:buNone/>
            </a:pPr>
            <a:r>
              <a:rPr lang="en-US" sz="1600" dirty="0">
                <a:solidFill>
                  <a:schemeClr val="tx1"/>
                </a:solidFill>
              </a:rPr>
              <a:t>The research goal was to identify any </a:t>
            </a:r>
            <a:r>
              <a:rPr lang="en-US" sz="1600" b="1" dirty="0">
                <a:solidFill>
                  <a:schemeClr val="tx1"/>
                </a:solidFill>
              </a:rPr>
              <a:t>specific factors</a:t>
            </a:r>
            <a:r>
              <a:rPr lang="en-US" sz="1400" b="1" dirty="0">
                <a:solidFill>
                  <a:schemeClr val="tx1"/>
                </a:solidFill>
              </a:rPr>
              <a:t> </a:t>
            </a:r>
            <a:r>
              <a:rPr lang="en-US" sz="1600" b="1" dirty="0">
                <a:solidFill>
                  <a:schemeClr val="tx1"/>
                </a:solidFill>
              </a:rPr>
              <a:t>common to the identified programmes and specialties, </a:t>
            </a:r>
            <a:r>
              <a:rPr lang="en-US" sz="1600" dirty="0">
                <a:solidFill>
                  <a:schemeClr val="tx1"/>
                </a:solidFill>
              </a:rPr>
              <a:t>which might contribute to fairer training pathways.</a:t>
            </a:r>
          </a:p>
          <a:p>
            <a:pPr marL="0" indent="-457200">
              <a:buNone/>
            </a:pPr>
            <a:endParaRPr lang="en-US" sz="1600" dirty="0">
              <a:solidFill>
                <a:schemeClr val="tx1"/>
              </a:solidFill>
            </a:endParaRPr>
          </a:p>
          <a:p>
            <a:pPr marL="0" indent="-457200">
              <a:buNone/>
            </a:pPr>
            <a:r>
              <a:rPr lang="en-US" sz="1600" dirty="0">
                <a:solidFill>
                  <a:schemeClr val="tx1"/>
                </a:solidFill>
              </a:rPr>
              <a:t>Identification and assessment of such factors could then inform </a:t>
            </a:r>
            <a:r>
              <a:rPr lang="en-US" sz="1600" b="1" dirty="0">
                <a:solidFill>
                  <a:schemeClr val="tx1"/>
                </a:solidFill>
              </a:rPr>
              <a:t>discussion about opportunities for further interventions designed to reduce observed differences </a:t>
            </a:r>
            <a:r>
              <a:rPr lang="en-US" sz="1600" dirty="0">
                <a:solidFill>
                  <a:schemeClr val="tx1"/>
                </a:solidFill>
              </a:rPr>
              <a:t>in attainment across specialties and programmes.</a:t>
            </a:r>
          </a:p>
          <a:p>
            <a:pPr indent="-457200"/>
            <a:endParaRPr lang="en-US" sz="1600" i="1" dirty="0">
              <a:solidFill>
                <a:schemeClr val="tx1"/>
              </a:solidFill>
            </a:endParaRPr>
          </a:p>
          <a:p>
            <a:pPr marL="0" indent="-457200">
              <a:buNone/>
            </a:pPr>
            <a:r>
              <a:rPr lang="en-US" sz="1600" dirty="0">
                <a:solidFill>
                  <a:schemeClr val="tx1"/>
                </a:solidFill>
              </a:rPr>
              <a:t>The work was concluded in October 2019 and the research published on the GMC’s DA website: </a:t>
            </a:r>
            <a:r>
              <a:rPr lang="en-GB" sz="1100" dirty="0">
                <a:hlinkClick r:id="rId3"/>
              </a:rPr>
              <a:t>https://www.gmc-uk.org/education/standards-guidance-and-curricula/projects/differential-attainment/research</a:t>
            </a:r>
            <a:r>
              <a:rPr lang="en-US" sz="1100" dirty="0">
                <a:solidFill>
                  <a:schemeClr val="tx1"/>
                </a:solidFill>
              </a:rPr>
              <a:t> </a:t>
            </a:r>
          </a:p>
        </p:txBody>
      </p:sp>
      <p:sp>
        <p:nvSpPr>
          <p:cNvPr id="4" name="Arrow: Curved Right 3">
            <a:extLst>
              <a:ext uri="{FF2B5EF4-FFF2-40B4-BE49-F238E27FC236}">
                <a16:creationId xmlns:a16="http://schemas.microsoft.com/office/drawing/2014/main" id="{189CB614-C4C0-4FB9-858B-CEBCBE572AD7}"/>
              </a:ext>
            </a:extLst>
          </p:cNvPr>
          <p:cNvSpPr/>
          <p:nvPr/>
        </p:nvSpPr>
        <p:spPr>
          <a:xfrm>
            <a:off x="500362" y="1972492"/>
            <a:ext cx="389532" cy="75690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 name="Arrow: Curved Right 1">
            <a:extLst>
              <a:ext uri="{FF2B5EF4-FFF2-40B4-BE49-F238E27FC236}">
                <a16:creationId xmlns:a16="http://schemas.microsoft.com/office/drawing/2014/main" id="{0CA85CAF-BBD0-419C-ADBE-50EF27BAAAE8}"/>
              </a:ext>
            </a:extLst>
          </p:cNvPr>
          <p:cNvSpPr/>
          <p:nvPr/>
        </p:nvSpPr>
        <p:spPr>
          <a:xfrm>
            <a:off x="500362" y="2934069"/>
            <a:ext cx="389532" cy="75690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 name="Arrow: Curved Right 4">
            <a:extLst>
              <a:ext uri="{FF2B5EF4-FFF2-40B4-BE49-F238E27FC236}">
                <a16:creationId xmlns:a16="http://schemas.microsoft.com/office/drawing/2014/main" id="{9982B0CE-1587-C562-2FA6-D9FF7BC9391C}"/>
              </a:ext>
            </a:extLst>
          </p:cNvPr>
          <p:cNvSpPr/>
          <p:nvPr/>
        </p:nvSpPr>
        <p:spPr>
          <a:xfrm>
            <a:off x="453355" y="3895646"/>
            <a:ext cx="389532" cy="75690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Tree>
    <p:extLst>
      <p:ext uri="{BB962C8B-B14F-4D97-AF65-F5344CB8AC3E}">
        <p14:creationId xmlns:p14="http://schemas.microsoft.com/office/powerpoint/2010/main" val="39852355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2FC70F9F-4CD6-0112-A94E-5F9F3909BE60}"/>
              </a:ext>
            </a:extLst>
          </p:cNvPr>
          <p:cNvSpPr/>
          <p:nvPr/>
        </p:nvSpPr>
        <p:spPr>
          <a:xfrm>
            <a:off x="1559069" y="857455"/>
            <a:ext cx="6203092" cy="3583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75 specialties/specialty groups available to sample from</a:t>
            </a:r>
            <a:endParaRPr lang="en-GB" sz="1400" b="1" dirty="0"/>
          </a:p>
        </p:txBody>
      </p:sp>
      <p:sp>
        <p:nvSpPr>
          <p:cNvPr id="4" name="Rectangle: Rounded Corners 3">
            <a:extLst>
              <a:ext uri="{FF2B5EF4-FFF2-40B4-BE49-F238E27FC236}">
                <a16:creationId xmlns:a16="http://schemas.microsoft.com/office/drawing/2014/main" id="{09E86BC6-BA3F-9A8C-86E7-0180010DED30}"/>
              </a:ext>
            </a:extLst>
          </p:cNvPr>
          <p:cNvSpPr/>
          <p:nvPr/>
        </p:nvSpPr>
        <p:spPr>
          <a:xfrm>
            <a:off x="1559069" y="1552733"/>
            <a:ext cx="6203092" cy="8677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Step 1: Include specialties with ARCP outcomes available for &gt;10 LETBs and for &gt;200 UK trained BAME trainees</a:t>
            </a:r>
          </a:p>
          <a:p>
            <a:pPr algn="ctr"/>
            <a:r>
              <a:rPr lang="en-US" sz="1400" b="1" dirty="0"/>
              <a:t>= 42 specialties</a:t>
            </a:r>
            <a:endParaRPr lang="en-GB" sz="1400" b="1" dirty="0"/>
          </a:p>
        </p:txBody>
      </p:sp>
      <p:sp>
        <p:nvSpPr>
          <p:cNvPr id="5" name="Rectangle: Rounded Corners 4">
            <a:extLst>
              <a:ext uri="{FF2B5EF4-FFF2-40B4-BE49-F238E27FC236}">
                <a16:creationId xmlns:a16="http://schemas.microsoft.com/office/drawing/2014/main" id="{A936F495-7599-2C93-6CA9-4080C59F1D81}"/>
              </a:ext>
            </a:extLst>
          </p:cNvPr>
          <p:cNvSpPr/>
          <p:nvPr/>
        </p:nvSpPr>
        <p:spPr>
          <a:xfrm>
            <a:off x="1559069" y="2775353"/>
            <a:ext cx="2940908" cy="18487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Step 2a: Identify specialties that tend to exhibit significant differences (&lt;33% of Exam outcomes are NS)</a:t>
            </a:r>
          </a:p>
          <a:p>
            <a:pPr algn="ctr"/>
            <a:r>
              <a:rPr lang="en-US" sz="1400" b="1" dirty="0"/>
              <a:t>=17 specialties</a:t>
            </a:r>
            <a:endParaRPr lang="en-GB" sz="1400" b="1" dirty="0"/>
          </a:p>
        </p:txBody>
      </p:sp>
      <p:sp>
        <p:nvSpPr>
          <p:cNvPr id="6" name="Rectangle: Rounded Corners 5">
            <a:extLst>
              <a:ext uri="{FF2B5EF4-FFF2-40B4-BE49-F238E27FC236}">
                <a16:creationId xmlns:a16="http://schemas.microsoft.com/office/drawing/2014/main" id="{78534D5F-9493-B9AC-3680-C139EB25DF47}"/>
              </a:ext>
            </a:extLst>
          </p:cNvPr>
          <p:cNvSpPr/>
          <p:nvPr/>
        </p:nvSpPr>
        <p:spPr>
          <a:xfrm>
            <a:off x="4957177" y="2777406"/>
            <a:ext cx="2804984" cy="18487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Step 2b: Identify specialties that tend to exhibit non-significant differences (&gt;66% of Exam outcomes are NS)</a:t>
            </a:r>
          </a:p>
          <a:p>
            <a:pPr algn="ctr"/>
            <a:r>
              <a:rPr lang="en-US" sz="1400" b="1" dirty="0"/>
              <a:t>= 13 specialties</a:t>
            </a:r>
            <a:endParaRPr lang="en-GB" sz="1400" b="1" dirty="0"/>
          </a:p>
        </p:txBody>
      </p:sp>
      <p:sp>
        <p:nvSpPr>
          <p:cNvPr id="9" name="Rectangle: Rounded Corners 8">
            <a:extLst>
              <a:ext uri="{FF2B5EF4-FFF2-40B4-BE49-F238E27FC236}">
                <a16:creationId xmlns:a16="http://schemas.microsoft.com/office/drawing/2014/main" id="{58205920-E89F-DBF3-ADEF-543CF4AAED6F}"/>
              </a:ext>
            </a:extLst>
          </p:cNvPr>
          <p:cNvSpPr/>
          <p:nvPr/>
        </p:nvSpPr>
        <p:spPr>
          <a:xfrm>
            <a:off x="1559069" y="4825960"/>
            <a:ext cx="6203092" cy="8677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Purposive sampling with GMC to identify 28 individual training programmes to obtain interviewees from</a:t>
            </a:r>
            <a:endParaRPr lang="en-GB" sz="1400" dirty="0"/>
          </a:p>
        </p:txBody>
      </p:sp>
      <p:sp>
        <p:nvSpPr>
          <p:cNvPr id="10" name="Rectangle: Rounded Corners 9">
            <a:extLst>
              <a:ext uri="{FF2B5EF4-FFF2-40B4-BE49-F238E27FC236}">
                <a16:creationId xmlns:a16="http://schemas.microsoft.com/office/drawing/2014/main" id="{D868E53B-D10F-6382-97F7-32265B094C60}"/>
              </a:ext>
            </a:extLst>
          </p:cNvPr>
          <p:cNvSpPr/>
          <p:nvPr/>
        </p:nvSpPr>
        <p:spPr>
          <a:xfrm>
            <a:off x="1559069" y="6002335"/>
            <a:ext cx="6203092" cy="4338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Questionnaire to obtain trainee volunteers and select breadth of interviews</a:t>
            </a:r>
            <a:endParaRPr lang="en-GB" sz="1400" dirty="0"/>
          </a:p>
        </p:txBody>
      </p:sp>
      <p:sp>
        <p:nvSpPr>
          <p:cNvPr id="12" name="TextBox 11">
            <a:extLst>
              <a:ext uri="{FF2B5EF4-FFF2-40B4-BE49-F238E27FC236}">
                <a16:creationId xmlns:a16="http://schemas.microsoft.com/office/drawing/2014/main" id="{960070B8-20CE-F8F2-92AC-C87644B71240}"/>
              </a:ext>
            </a:extLst>
          </p:cNvPr>
          <p:cNvSpPr txBox="1"/>
          <p:nvPr/>
        </p:nvSpPr>
        <p:spPr>
          <a:xfrm>
            <a:off x="317500" y="288762"/>
            <a:ext cx="6997700" cy="584775"/>
          </a:xfrm>
          <a:prstGeom prst="rect">
            <a:avLst/>
          </a:prstGeom>
          <a:noFill/>
        </p:spPr>
        <p:txBody>
          <a:bodyPr wrap="square" rtlCol="0">
            <a:spAutoFit/>
          </a:bodyPr>
          <a:lstStyle/>
          <a:p>
            <a:r>
              <a:rPr lang="en-US" sz="3200" b="1" dirty="0">
                <a:solidFill>
                  <a:srgbClr val="282561"/>
                </a:solidFill>
                <a:latin typeface="+mj-lt"/>
                <a:ea typeface="+mj-ea"/>
                <a:cs typeface="+mj-cs"/>
              </a:rPr>
              <a:t>Sampling Strategy: GMC Datasets</a:t>
            </a:r>
            <a:endParaRPr lang="en-GB" sz="3200" b="1" dirty="0">
              <a:solidFill>
                <a:srgbClr val="282561"/>
              </a:solidFill>
              <a:latin typeface="+mj-lt"/>
              <a:ea typeface="+mj-ea"/>
              <a:cs typeface="+mj-cs"/>
            </a:endParaRPr>
          </a:p>
        </p:txBody>
      </p:sp>
      <p:sp>
        <p:nvSpPr>
          <p:cNvPr id="13" name="Rectangle 12">
            <a:extLst>
              <a:ext uri="{FF2B5EF4-FFF2-40B4-BE49-F238E27FC236}">
                <a16:creationId xmlns:a16="http://schemas.microsoft.com/office/drawing/2014/main" id="{AE6E7B3F-C989-049C-E7D2-B6F2151B3F86}"/>
              </a:ext>
            </a:extLst>
          </p:cNvPr>
          <p:cNvSpPr/>
          <p:nvPr/>
        </p:nvSpPr>
        <p:spPr>
          <a:xfrm>
            <a:off x="7618028" y="2994402"/>
            <a:ext cx="1202665" cy="1155700"/>
          </a:xfrm>
          <a:prstGeom prst="rect">
            <a:avLst/>
          </a:prstGeom>
          <a:solidFill>
            <a:schemeClr val="bg1"/>
          </a:solidFill>
          <a:ln w="38100">
            <a:solidFill>
              <a:srgbClr val="FFCF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Specialties which tend to exhibit low levels of DA</a:t>
            </a:r>
            <a:endParaRPr lang="en-GB" sz="1400" dirty="0">
              <a:solidFill>
                <a:schemeClr val="tx1"/>
              </a:solidFill>
            </a:endParaRPr>
          </a:p>
        </p:txBody>
      </p:sp>
      <p:sp>
        <p:nvSpPr>
          <p:cNvPr id="14" name="Rectangle 13">
            <a:extLst>
              <a:ext uri="{FF2B5EF4-FFF2-40B4-BE49-F238E27FC236}">
                <a16:creationId xmlns:a16="http://schemas.microsoft.com/office/drawing/2014/main" id="{92250649-45EC-950C-9BC7-37BF4A5C820E}"/>
              </a:ext>
            </a:extLst>
          </p:cNvPr>
          <p:cNvSpPr/>
          <p:nvPr/>
        </p:nvSpPr>
        <p:spPr>
          <a:xfrm>
            <a:off x="479972" y="2985732"/>
            <a:ext cx="1202665" cy="1155700"/>
          </a:xfrm>
          <a:prstGeom prst="rect">
            <a:avLst/>
          </a:prstGeom>
          <a:solidFill>
            <a:schemeClr val="bg1"/>
          </a:solidFill>
          <a:ln w="38100">
            <a:solidFill>
              <a:srgbClr val="FFCF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Specialties which tend to exhibit high levels of DA</a:t>
            </a:r>
            <a:endParaRPr lang="en-GB" sz="1400" dirty="0">
              <a:solidFill>
                <a:schemeClr val="tx1"/>
              </a:solidFill>
            </a:endParaRPr>
          </a:p>
        </p:txBody>
      </p:sp>
      <p:sp>
        <p:nvSpPr>
          <p:cNvPr id="15" name="Arrow: Down 14">
            <a:extLst>
              <a:ext uri="{FF2B5EF4-FFF2-40B4-BE49-F238E27FC236}">
                <a16:creationId xmlns:a16="http://schemas.microsoft.com/office/drawing/2014/main" id="{8F841EC3-9A64-62CE-0124-11013D19A620}"/>
              </a:ext>
            </a:extLst>
          </p:cNvPr>
          <p:cNvSpPr/>
          <p:nvPr/>
        </p:nvSpPr>
        <p:spPr>
          <a:xfrm>
            <a:off x="4494857" y="1272160"/>
            <a:ext cx="331516" cy="2566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Arrow: Down 15">
            <a:extLst>
              <a:ext uri="{FF2B5EF4-FFF2-40B4-BE49-F238E27FC236}">
                <a16:creationId xmlns:a16="http://schemas.microsoft.com/office/drawing/2014/main" id="{F5FF466F-290A-FE11-6A64-5D7810378993}"/>
              </a:ext>
            </a:extLst>
          </p:cNvPr>
          <p:cNvSpPr/>
          <p:nvPr/>
        </p:nvSpPr>
        <p:spPr>
          <a:xfrm rot="1622948">
            <a:off x="3499850" y="2481860"/>
            <a:ext cx="331516" cy="2566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Arrow: Down 16">
            <a:extLst>
              <a:ext uri="{FF2B5EF4-FFF2-40B4-BE49-F238E27FC236}">
                <a16:creationId xmlns:a16="http://schemas.microsoft.com/office/drawing/2014/main" id="{CAE13BFB-6340-1B0F-C961-B42EA9C3AA74}"/>
              </a:ext>
            </a:extLst>
          </p:cNvPr>
          <p:cNvSpPr/>
          <p:nvPr/>
        </p:nvSpPr>
        <p:spPr>
          <a:xfrm>
            <a:off x="4494857" y="5722168"/>
            <a:ext cx="331516" cy="2566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Arrow: Down 17">
            <a:extLst>
              <a:ext uri="{FF2B5EF4-FFF2-40B4-BE49-F238E27FC236}">
                <a16:creationId xmlns:a16="http://schemas.microsoft.com/office/drawing/2014/main" id="{BB5A0B8E-BE1C-5985-DB5D-F844A95EC679}"/>
              </a:ext>
            </a:extLst>
          </p:cNvPr>
          <p:cNvSpPr/>
          <p:nvPr/>
        </p:nvSpPr>
        <p:spPr>
          <a:xfrm>
            <a:off x="4494858" y="4478258"/>
            <a:ext cx="331516" cy="2566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Arrow: Down 18">
            <a:extLst>
              <a:ext uri="{FF2B5EF4-FFF2-40B4-BE49-F238E27FC236}">
                <a16:creationId xmlns:a16="http://schemas.microsoft.com/office/drawing/2014/main" id="{DFF7E997-FF06-CD0F-093D-C1BDA8C29020}"/>
              </a:ext>
            </a:extLst>
          </p:cNvPr>
          <p:cNvSpPr/>
          <p:nvPr/>
        </p:nvSpPr>
        <p:spPr>
          <a:xfrm rot="19636508">
            <a:off x="5584813" y="2481859"/>
            <a:ext cx="331516" cy="2566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4401317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10207" y="116632"/>
            <a:ext cx="8150225" cy="623540"/>
          </a:xfrm>
        </p:spPr>
        <p:txBody>
          <a:bodyPr/>
          <a:lstStyle/>
          <a:p>
            <a:pPr eaLnBrk="1" hangingPunct="1"/>
            <a:r>
              <a:rPr lang="en-GB" sz="3200" b="1" dirty="0"/>
              <a:t>Research Methodology</a:t>
            </a:r>
          </a:p>
        </p:txBody>
      </p:sp>
      <p:graphicFrame>
        <p:nvGraphicFramePr>
          <p:cNvPr id="6" name="Diagram 5">
            <a:extLst>
              <a:ext uri="{FF2B5EF4-FFF2-40B4-BE49-F238E27FC236}">
                <a16:creationId xmlns:a16="http://schemas.microsoft.com/office/drawing/2014/main" id="{8C113225-EEF3-4797-A509-6222A92F958C}"/>
              </a:ext>
            </a:extLst>
          </p:cNvPr>
          <p:cNvGraphicFramePr/>
          <p:nvPr>
            <p:extLst>
              <p:ext uri="{D42A27DB-BD31-4B8C-83A1-F6EECF244321}">
                <p14:modId xmlns:p14="http://schemas.microsoft.com/office/powerpoint/2010/main" val="2379310909"/>
              </p:ext>
            </p:extLst>
          </p:nvPr>
        </p:nvGraphicFramePr>
        <p:xfrm>
          <a:off x="1253180" y="884188"/>
          <a:ext cx="7207252" cy="48887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Graphic 6" descr="Books">
            <a:extLst>
              <a:ext uri="{FF2B5EF4-FFF2-40B4-BE49-F238E27FC236}">
                <a16:creationId xmlns:a16="http://schemas.microsoft.com/office/drawing/2014/main" id="{C3CE1025-22F1-4DBA-86B3-0684A84C8D6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79813" y="4401299"/>
            <a:ext cx="914400" cy="914400"/>
          </a:xfrm>
          <a:prstGeom prst="rect">
            <a:avLst/>
          </a:prstGeom>
        </p:spPr>
      </p:pic>
      <p:pic>
        <p:nvPicPr>
          <p:cNvPr id="8" name="Graphic 7" descr="Head with Gears">
            <a:extLst>
              <a:ext uri="{FF2B5EF4-FFF2-40B4-BE49-F238E27FC236}">
                <a16:creationId xmlns:a16="http://schemas.microsoft.com/office/drawing/2014/main" id="{EEF5F853-577F-42B7-9450-110057DE777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94141" y="1235479"/>
            <a:ext cx="914400" cy="914400"/>
          </a:xfrm>
          <a:prstGeom prst="rect">
            <a:avLst/>
          </a:prstGeom>
        </p:spPr>
      </p:pic>
      <p:grpSp>
        <p:nvGrpSpPr>
          <p:cNvPr id="9" name="Graphic 194" descr="Customer review">
            <a:extLst>
              <a:ext uri="{FF2B5EF4-FFF2-40B4-BE49-F238E27FC236}">
                <a16:creationId xmlns:a16="http://schemas.microsoft.com/office/drawing/2014/main" id="{92DF302A-B00E-4BEF-9196-402DF40A308C}"/>
              </a:ext>
            </a:extLst>
          </p:cNvPr>
          <p:cNvGrpSpPr/>
          <p:nvPr/>
        </p:nvGrpSpPr>
        <p:grpSpPr>
          <a:xfrm>
            <a:off x="298153" y="3029004"/>
            <a:ext cx="730424" cy="799992"/>
            <a:chOff x="5059585" y="6791325"/>
            <a:chExt cx="690086" cy="757045"/>
          </a:xfrm>
          <a:solidFill>
            <a:schemeClr val="accent1"/>
          </a:solidFill>
        </p:grpSpPr>
        <p:sp>
          <p:nvSpPr>
            <p:cNvPr id="10" name="Freeform: Shape 9">
              <a:extLst>
                <a:ext uri="{FF2B5EF4-FFF2-40B4-BE49-F238E27FC236}">
                  <a16:creationId xmlns:a16="http://schemas.microsoft.com/office/drawing/2014/main" id="{784B0A8C-553C-4080-97CD-ADCB01E1D577}"/>
                </a:ext>
              </a:extLst>
            </p:cNvPr>
            <p:cNvSpPr/>
            <p:nvPr/>
          </p:nvSpPr>
          <p:spPr>
            <a:xfrm>
              <a:off x="5528977" y="7179469"/>
              <a:ext cx="142875" cy="142875"/>
            </a:xfrm>
            <a:custGeom>
              <a:avLst/>
              <a:gdLst>
                <a:gd name="connsiteX0" fmla="*/ 148209 w 142875"/>
                <a:gd name="connsiteY0" fmla="*/ 74104 h 142875"/>
                <a:gd name="connsiteX1" fmla="*/ 74105 w 142875"/>
                <a:gd name="connsiteY1" fmla="*/ 148209 h 142875"/>
                <a:gd name="connsiteX2" fmla="*/ 0 w 142875"/>
                <a:gd name="connsiteY2" fmla="*/ 74104 h 142875"/>
                <a:gd name="connsiteX3" fmla="*/ 74105 w 142875"/>
                <a:gd name="connsiteY3" fmla="*/ 0 h 142875"/>
                <a:gd name="connsiteX4" fmla="*/ 148209 w 142875"/>
                <a:gd name="connsiteY4" fmla="*/ 74104 h 142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875" h="142875">
                  <a:moveTo>
                    <a:pt x="148209" y="74104"/>
                  </a:moveTo>
                  <a:cubicBezTo>
                    <a:pt x="148209" y="115031"/>
                    <a:pt x="115031" y="148209"/>
                    <a:pt x="74105" y="148209"/>
                  </a:cubicBezTo>
                  <a:cubicBezTo>
                    <a:pt x="33178" y="148209"/>
                    <a:pt x="0" y="115031"/>
                    <a:pt x="0" y="74104"/>
                  </a:cubicBezTo>
                  <a:cubicBezTo>
                    <a:pt x="0" y="33178"/>
                    <a:pt x="33178" y="0"/>
                    <a:pt x="74105" y="0"/>
                  </a:cubicBezTo>
                  <a:cubicBezTo>
                    <a:pt x="115031" y="0"/>
                    <a:pt x="148209" y="33178"/>
                    <a:pt x="148209" y="74104"/>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11" name="Freeform: Shape 10">
              <a:extLst>
                <a:ext uri="{FF2B5EF4-FFF2-40B4-BE49-F238E27FC236}">
                  <a16:creationId xmlns:a16="http://schemas.microsoft.com/office/drawing/2014/main" id="{8584815B-87DC-4517-B052-C9F3D537CB04}"/>
                </a:ext>
              </a:extLst>
            </p:cNvPr>
            <p:cNvSpPr/>
            <p:nvPr/>
          </p:nvSpPr>
          <p:spPr>
            <a:xfrm>
              <a:off x="5133785" y="7179469"/>
              <a:ext cx="142875" cy="142875"/>
            </a:xfrm>
            <a:custGeom>
              <a:avLst/>
              <a:gdLst>
                <a:gd name="connsiteX0" fmla="*/ 148209 w 142875"/>
                <a:gd name="connsiteY0" fmla="*/ 74104 h 142875"/>
                <a:gd name="connsiteX1" fmla="*/ 74105 w 142875"/>
                <a:gd name="connsiteY1" fmla="*/ 148209 h 142875"/>
                <a:gd name="connsiteX2" fmla="*/ 0 w 142875"/>
                <a:gd name="connsiteY2" fmla="*/ 74104 h 142875"/>
                <a:gd name="connsiteX3" fmla="*/ 74105 w 142875"/>
                <a:gd name="connsiteY3" fmla="*/ 0 h 142875"/>
                <a:gd name="connsiteX4" fmla="*/ 148209 w 142875"/>
                <a:gd name="connsiteY4" fmla="*/ 74104 h 142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875" h="142875">
                  <a:moveTo>
                    <a:pt x="148209" y="74104"/>
                  </a:moveTo>
                  <a:cubicBezTo>
                    <a:pt x="148209" y="115031"/>
                    <a:pt x="115031" y="148209"/>
                    <a:pt x="74105" y="148209"/>
                  </a:cubicBezTo>
                  <a:cubicBezTo>
                    <a:pt x="33178" y="148209"/>
                    <a:pt x="0" y="115031"/>
                    <a:pt x="0" y="74104"/>
                  </a:cubicBezTo>
                  <a:cubicBezTo>
                    <a:pt x="0" y="33178"/>
                    <a:pt x="33178" y="0"/>
                    <a:pt x="74105" y="0"/>
                  </a:cubicBezTo>
                  <a:cubicBezTo>
                    <a:pt x="115031" y="0"/>
                    <a:pt x="148209" y="33178"/>
                    <a:pt x="148209" y="74104"/>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12" name="Freeform: Shape 11">
              <a:extLst>
                <a:ext uri="{FF2B5EF4-FFF2-40B4-BE49-F238E27FC236}">
                  <a16:creationId xmlns:a16="http://schemas.microsoft.com/office/drawing/2014/main" id="{78D4A6D2-769A-443B-B65B-E59B4D51777C}"/>
                </a:ext>
              </a:extLst>
            </p:cNvPr>
            <p:cNvSpPr/>
            <p:nvPr/>
          </p:nvSpPr>
          <p:spPr>
            <a:xfrm>
              <a:off x="5482971" y="7347775"/>
              <a:ext cx="266700" cy="142875"/>
            </a:xfrm>
            <a:custGeom>
              <a:avLst/>
              <a:gdLst>
                <a:gd name="connsiteX0" fmla="*/ 253556 w 266700"/>
                <a:gd name="connsiteY0" fmla="*/ 44101 h 142875"/>
                <a:gd name="connsiteX1" fmla="*/ 181070 w 266700"/>
                <a:gd name="connsiteY1" fmla="*/ 9526 h 142875"/>
                <a:gd name="connsiteX2" fmla="*/ 120110 w 266700"/>
                <a:gd name="connsiteY2" fmla="*/ 1 h 142875"/>
                <a:gd name="connsiteX3" fmla="*/ 59246 w 266700"/>
                <a:gd name="connsiteY3" fmla="*/ 9526 h 142875"/>
                <a:gd name="connsiteX4" fmla="*/ 3429 w 266700"/>
                <a:gd name="connsiteY4" fmla="*/ 33529 h 142875"/>
                <a:gd name="connsiteX5" fmla="*/ 0 w 266700"/>
                <a:gd name="connsiteY5" fmla="*/ 37434 h 142875"/>
                <a:gd name="connsiteX6" fmla="*/ 76200 w 266700"/>
                <a:gd name="connsiteY6" fmla="*/ 75534 h 142875"/>
                <a:gd name="connsiteX7" fmla="*/ 104013 w 266700"/>
                <a:gd name="connsiteY7" fmla="*/ 131446 h 142875"/>
                <a:gd name="connsiteX8" fmla="*/ 104013 w 266700"/>
                <a:gd name="connsiteY8" fmla="*/ 148400 h 142875"/>
                <a:gd name="connsiteX9" fmla="*/ 268319 w 266700"/>
                <a:gd name="connsiteY9" fmla="*/ 148400 h 142875"/>
                <a:gd name="connsiteX10" fmla="*/ 268319 w 266700"/>
                <a:gd name="connsiteY10" fmla="*/ 73819 h 142875"/>
                <a:gd name="connsiteX11" fmla="*/ 253556 w 266700"/>
                <a:gd name="connsiteY11" fmla="*/ 44101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66700" h="142875">
                  <a:moveTo>
                    <a:pt x="253556" y="44101"/>
                  </a:moveTo>
                  <a:cubicBezTo>
                    <a:pt x="232176" y="27474"/>
                    <a:pt x="207446" y="15679"/>
                    <a:pt x="181070" y="9526"/>
                  </a:cubicBezTo>
                  <a:cubicBezTo>
                    <a:pt x="161246" y="3734"/>
                    <a:pt x="140756" y="532"/>
                    <a:pt x="120110" y="1"/>
                  </a:cubicBezTo>
                  <a:cubicBezTo>
                    <a:pt x="99448" y="-46"/>
                    <a:pt x="78906" y="3169"/>
                    <a:pt x="59246" y="9526"/>
                  </a:cubicBezTo>
                  <a:cubicBezTo>
                    <a:pt x="39570" y="14764"/>
                    <a:pt x="20765" y="22851"/>
                    <a:pt x="3429" y="33529"/>
                  </a:cubicBezTo>
                  <a:lnTo>
                    <a:pt x="0" y="37434"/>
                  </a:lnTo>
                  <a:cubicBezTo>
                    <a:pt x="27693" y="44909"/>
                    <a:pt x="53604" y="57865"/>
                    <a:pt x="76200" y="75534"/>
                  </a:cubicBezTo>
                  <a:cubicBezTo>
                    <a:pt x="93960" y="88582"/>
                    <a:pt x="104321" y="109409"/>
                    <a:pt x="104013" y="131446"/>
                  </a:cubicBezTo>
                  <a:lnTo>
                    <a:pt x="104013" y="148400"/>
                  </a:lnTo>
                  <a:lnTo>
                    <a:pt x="268319" y="148400"/>
                  </a:lnTo>
                  <a:lnTo>
                    <a:pt x="268319" y="73819"/>
                  </a:lnTo>
                  <a:cubicBezTo>
                    <a:pt x="268644" y="62075"/>
                    <a:pt x="263111" y="50937"/>
                    <a:pt x="253556" y="44101"/>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13" name="Freeform: Shape 12">
              <a:extLst>
                <a:ext uri="{FF2B5EF4-FFF2-40B4-BE49-F238E27FC236}">
                  <a16:creationId xmlns:a16="http://schemas.microsoft.com/office/drawing/2014/main" id="{318A3ABD-7B01-4F12-9177-EF2A72C6484D}"/>
                </a:ext>
              </a:extLst>
            </p:cNvPr>
            <p:cNvSpPr/>
            <p:nvPr/>
          </p:nvSpPr>
          <p:spPr>
            <a:xfrm>
              <a:off x="5059585" y="7347775"/>
              <a:ext cx="266700" cy="142875"/>
            </a:xfrm>
            <a:custGeom>
              <a:avLst/>
              <a:gdLst>
                <a:gd name="connsiteX0" fmla="*/ 164687 w 266700"/>
                <a:gd name="connsiteY0" fmla="*/ 131446 h 142875"/>
                <a:gd name="connsiteX1" fmla="*/ 191453 w 266700"/>
                <a:gd name="connsiteY1" fmla="*/ 76486 h 142875"/>
                <a:gd name="connsiteX2" fmla="*/ 192500 w 266700"/>
                <a:gd name="connsiteY2" fmla="*/ 75534 h 142875"/>
                <a:gd name="connsiteX3" fmla="*/ 193739 w 266700"/>
                <a:gd name="connsiteY3" fmla="*/ 74677 h 142875"/>
                <a:gd name="connsiteX4" fmla="*/ 268700 w 266700"/>
                <a:gd name="connsiteY4" fmla="*/ 37529 h 142875"/>
                <a:gd name="connsiteX5" fmla="*/ 263271 w 266700"/>
                <a:gd name="connsiteY5" fmla="*/ 31338 h 142875"/>
                <a:gd name="connsiteX6" fmla="*/ 209169 w 266700"/>
                <a:gd name="connsiteY6" fmla="*/ 9526 h 142875"/>
                <a:gd name="connsiteX7" fmla="*/ 148304 w 266700"/>
                <a:gd name="connsiteY7" fmla="*/ 1 h 142875"/>
                <a:gd name="connsiteX8" fmla="*/ 87344 w 266700"/>
                <a:gd name="connsiteY8" fmla="*/ 9526 h 142875"/>
                <a:gd name="connsiteX9" fmla="*/ 14859 w 266700"/>
                <a:gd name="connsiteY9" fmla="*/ 44101 h 142875"/>
                <a:gd name="connsiteX10" fmla="*/ 0 w 266700"/>
                <a:gd name="connsiteY10" fmla="*/ 73819 h 142875"/>
                <a:gd name="connsiteX11" fmla="*/ 0 w 266700"/>
                <a:gd name="connsiteY11" fmla="*/ 148400 h 142875"/>
                <a:gd name="connsiteX12" fmla="*/ 164687 w 266700"/>
                <a:gd name="connsiteY12" fmla="*/ 148400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6700" h="142875">
                  <a:moveTo>
                    <a:pt x="164687" y="131446"/>
                  </a:moveTo>
                  <a:cubicBezTo>
                    <a:pt x="164702" y="109990"/>
                    <a:pt x="174570" y="89728"/>
                    <a:pt x="191453" y="76486"/>
                  </a:cubicBezTo>
                  <a:lnTo>
                    <a:pt x="192500" y="75534"/>
                  </a:lnTo>
                  <a:lnTo>
                    <a:pt x="193739" y="74677"/>
                  </a:lnTo>
                  <a:cubicBezTo>
                    <a:pt x="216602" y="58406"/>
                    <a:pt x="241905" y="45867"/>
                    <a:pt x="268700" y="37529"/>
                  </a:cubicBezTo>
                  <a:cubicBezTo>
                    <a:pt x="266795" y="35529"/>
                    <a:pt x="264986" y="33433"/>
                    <a:pt x="263271" y="31338"/>
                  </a:cubicBezTo>
                  <a:cubicBezTo>
                    <a:pt x="246372" y="21520"/>
                    <a:pt x="228152" y="14175"/>
                    <a:pt x="209169" y="9526"/>
                  </a:cubicBezTo>
                  <a:cubicBezTo>
                    <a:pt x="189376" y="3742"/>
                    <a:pt x="168918" y="541"/>
                    <a:pt x="148304" y="1"/>
                  </a:cubicBezTo>
                  <a:cubicBezTo>
                    <a:pt x="127609" y="-53"/>
                    <a:pt x="107036" y="3162"/>
                    <a:pt x="87344" y="9526"/>
                  </a:cubicBezTo>
                  <a:cubicBezTo>
                    <a:pt x="61338" y="16700"/>
                    <a:pt x="36801" y="28404"/>
                    <a:pt x="14859" y="44101"/>
                  </a:cubicBezTo>
                  <a:cubicBezTo>
                    <a:pt x="5620" y="51212"/>
                    <a:pt x="146" y="62162"/>
                    <a:pt x="0" y="73819"/>
                  </a:cubicBezTo>
                  <a:lnTo>
                    <a:pt x="0" y="148400"/>
                  </a:lnTo>
                  <a:lnTo>
                    <a:pt x="164687" y="14840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14" name="Freeform: Shape 13">
              <a:extLst>
                <a:ext uri="{FF2B5EF4-FFF2-40B4-BE49-F238E27FC236}">
                  <a16:creationId xmlns:a16="http://schemas.microsoft.com/office/drawing/2014/main" id="{882953BA-B209-40F2-AF4B-57C2A4E4A9D5}"/>
                </a:ext>
              </a:extLst>
            </p:cNvPr>
            <p:cNvSpPr/>
            <p:nvPr/>
          </p:nvSpPr>
          <p:spPr>
            <a:xfrm>
              <a:off x="5257228" y="7405495"/>
              <a:ext cx="295275" cy="142875"/>
            </a:xfrm>
            <a:custGeom>
              <a:avLst/>
              <a:gdLst>
                <a:gd name="connsiteX0" fmla="*/ 0 w 295275"/>
                <a:gd name="connsiteY0" fmla="*/ 147830 h 142875"/>
                <a:gd name="connsiteX1" fmla="*/ 0 w 295275"/>
                <a:gd name="connsiteY1" fmla="*/ 73725 h 142875"/>
                <a:gd name="connsiteX2" fmla="*/ 14859 w 295275"/>
                <a:gd name="connsiteY2" fmla="*/ 44103 h 142875"/>
                <a:gd name="connsiteX3" fmla="*/ 87344 w 295275"/>
                <a:gd name="connsiteY3" fmla="*/ 9527 h 142875"/>
                <a:gd name="connsiteX4" fmla="*/ 148209 w 295275"/>
                <a:gd name="connsiteY4" fmla="*/ 2 h 142875"/>
                <a:gd name="connsiteX5" fmla="*/ 209169 w 295275"/>
                <a:gd name="connsiteY5" fmla="*/ 9527 h 142875"/>
                <a:gd name="connsiteX6" fmla="*/ 281654 w 295275"/>
                <a:gd name="connsiteY6" fmla="*/ 44103 h 142875"/>
                <a:gd name="connsiteX7" fmla="*/ 296513 w 295275"/>
                <a:gd name="connsiteY7" fmla="*/ 73725 h 142875"/>
                <a:gd name="connsiteX8" fmla="*/ 296513 w 295275"/>
                <a:gd name="connsiteY8" fmla="*/ 147830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275" h="142875">
                  <a:moveTo>
                    <a:pt x="0" y="147830"/>
                  </a:moveTo>
                  <a:lnTo>
                    <a:pt x="0" y="73725"/>
                  </a:lnTo>
                  <a:cubicBezTo>
                    <a:pt x="45" y="62070"/>
                    <a:pt x="5544" y="51107"/>
                    <a:pt x="14859" y="44103"/>
                  </a:cubicBezTo>
                  <a:cubicBezTo>
                    <a:pt x="36757" y="28332"/>
                    <a:pt x="61308" y="16621"/>
                    <a:pt x="87344" y="9527"/>
                  </a:cubicBezTo>
                  <a:cubicBezTo>
                    <a:pt x="106995" y="3128"/>
                    <a:pt x="127543" y="-88"/>
                    <a:pt x="148209" y="2"/>
                  </a:cubicBezTo>
                  <a:cubicBezTo>
                    <a:pt x="168859" y="487"/>
                    <a:pt x="189355" y="3690"/>
                    <a:pt x="209169" y="9527"/>
                  </a:cubicBezTo>
                  <a:cubicBezTo>
                    <a:pt x="235573" y="15599"/>
                    <a:pt x="260319" y="27402"/>
                    <a:pt x="281654" y="44103"/>
                  </a:cubicBezTo>
                  <a:cubicBezTo>
                    <a:pt x="291244" y="50876"/>
                    <a:pt x="296819" y="61990"/>
                    <a:pt x="296513" y="73725"/>
                  </a:cubicBezTo>
                  <a:lnTo>
                    <a:pt x="296513" y="14783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15" name="Freeform: Shape 14">
              <a:extLst>
                <a:ext uri="{FF2B5EF4-FFF2-40B4-BE49-F238E27FC236}">
                  <a16:creationId xmlns:a16="http://schemas.microsoft.com/office/drawing/2014/main" id="{C75DBC2A-A6B3-4578-99DC-0C212D69A971}"/>
                </a:ext>
              </a:extLst>
            </p:cNvPr>
            <p:cNvSpPr/>
            <p:nvPr/>
          </p:nvSpPr>
          <p:spPr>
            <a:xfrm>
              <a:off x="5331333" y="7237095"/>
              <a:ext cx="142875" cy="142875"/>
            </a:xfrm>
            <a:custGeom>
              <a:avLst/>
              <a:gdLst>
                <a:gd name="connsiteX0" fmla="*/ 148209 w 142875"/>
                <a:gd name="connsiteY0" fmla="*/ 74105 h 142875"/>
                <a:gd name="connsiteX1" fmla="*/ 74105 w 142875"/>
                <a:gd name="connsiteY1" fmla="*/ 148209 h 142875"/>
                <a:gd name="connsiteX2" fmla="*/ 0 w 142875"/>
                <a:gd name="connsiteY2" fmla="*/ 74105 h 142875"/>
                <a:gd name="connsiteX3" fmla="*/ 74105 w 142875"/>
                <a:gd name="connsiteY3" fmla="*/ 0 h 142875"/>
                <a:gd name="connsiteX4" fmla="*/ 148209 w 142875"/>
                <a:gd name="connsiteY4" fmla="*/ 74105 h 142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875" h="142875">
                  <a:moveTo>
                    <a:pt x="148209" y="74105"/>
                  </a:moveTo>
                  <a:cubicBezTo>
                    <a:pt x="148209" y="115031"/>
                    <a:pt x="115031" y="148209"/>
                    <a:pt x="74105" y="148209"/>
                  </a:cubicBezTo>
                  <a:cubicBezTo>
                    <a:pt x="33178" y="148209"/>
                    <a:pt x="0" y="115031"/>
                    <a:pt x="0" y="74105"/>
                  </a:cubicBezTo>
                  <a:cubicBezTo>
                    <a:pt x="0" y="33178"/>
                    <a:pt x="33178" y="0"/>
                    <a:pt x="74105" y="0"/>
                  </a:cubicBezTo>
                  <a:cubicBezTo>
                    <a:pt x="115031" y="0"/>
                    <a:pt x="148209" y="33178"/>
                    <a:pt x="148209" y="74105"/>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16" name="Freeform: Shape 15">
              <a:extLst>
                <a:ext uri="{FF2B5EF4-FFF2-40B4-BE49-F238E27FC236}">
                  <a16:creationId xmlns:a16="http://schemas.microsoft.com/office/drawing/2014/main" id="{5BD1C413-BFF7-4A01-8DE5-8E89EECB70B8}"/>
                </a:ext>
              </a:extLst>
            </p:cNvPr>
            <p:cNvSpPr/>
            <p:nvPr/>
          </p:nvSpPr>
          <p:spPr>
            <a:xfrm>
              <a:off x="5060156" y="6791325"/>
              <a:ext cx="685800" cy="342900"/>
            </a:xfrm>
            <a:custGeom>
              <a:avLst/>
              <a:gdLst>
                <a:gd name="connsiteX0" fmla="*/ 654844 w 685800"/>
                <a:gd name="connsiteY0" fmla="*/ 0 h 342900"/>
                <a:gd name="connsiteX1" fmla="*/ 38100 w 685800"/>
                <a:gd name="connsiteY1" fmla="*/ 0 h 342900"/>
                <a:gd name="connsiteX2" fmla="*/ 0 w 685800"/>
                <a:gd name="connsiteY2" fmla="*/ 38100 h 342900"/>
                <a:gd name="connsiteX3" fmla="*/ 0 w 685800"/>
                <a:gd name="connsiteY3" fmla="*/ 247650 h 342900"/>
                <a:gd name="connsiteX4" fmla="*/ 38100 w 685800"/>
                <a:gd name="connsiteY4" fmla="*/ 285750 h 342900"/>
                <a:gd name="connsiteX5" fmla="*/ 178594 w 685800"/>
                <a:gd name="connsiteY5" fmla="*/ 285750 h 342900"/>
                <a:gd name="connsiteX6" fmla="*/ 178594 w 685800"/>
                <a:gd name="connsiteY6" fmla="*/ 342900 h 342900"/>
                <a:gd name="connsiteX7" fmla="*/ 238601 w 685800"/>
                <a:gd name="connsiteY7" fmla="*/ 285750 h 342900"/>
                <a:gd name="connsiteX8" fmla="*/ 303371 w 685800"/>
                <a:gd name="connsiteY8" fmla="*/ 285750 h 342900"/>
                <a:gd name="connsiteX9" fmla="*/ 340519 w 685800"/>
                <a:gd name="connsiteY9" fmla="*/ 342900 h 342900"/>
                <a:gd name="connsiteX10" fmla="*/ 374809 w 685800"/>
                <a:gd name="connsiteY10" fmla="*/ 285750 h 342900"/>
                <a:gd name="connsiteX11" fmla="*/ 442436 w 685800"/>
                <a:gd name="connsiteY11" fmla="*/ 285750 h 342900"/>
                <a:gd name="connsiteX12" fmla="*/ 502444 w 685800"/>
                <a:gd name="connsiteY12" fmla="*/ 342900 h 342900"/>
                <a:gd name="connsiteX13" fmla="*/ 502444 w 685800"/>
                <a:gd name="connsiteY13" fmla="*/ 285750 h 342900"/>
                <a:gd name="connsiteX14" fmla="*/ 654844 w 685800"/>
                <a:gd name="connsiteY14" fmla="*/ 285750 h 342900"/>
                <a:gd name="connsiteX15" fmla="*/ 692944 w 685800"/>
                <a:gd name="connsiteY15" fmla="*/ 247650 h 342900"/>
                <a:gd name="connsiteX16" fmla="*/ 692944 w 685800"/>
                <a:gd name="connsiteY16" fmla="*/ 38100 h 342900"/>
                <a:gd name="connsiteX17" fmla="*/ 654844 w 685800"/>
                <a:gd name="connsiteY17" fmla="*/ 0 h 342900"/>
                <a:gd name="connsiteX18" fmla="*/ 95250 w 685800"/>
                <a:gd name="connsiteY18" fmla="*/ 85725 h 342900"/>
                <a:gd name="connsiteX19" fmla="*/ 540544 w 685800"/>
                <a:gd name="connsiteY19" fmla="*/ 85725 h 342900"/>
                <a:gd name="connsiteX20" fmla="*/ 540544 w 685800"/>
                <a:gd name="connsiteY20" fmla="*/ 104775 h 342900"/>
                <a:gd name="connsiteX21" fmla="*/ 95250 w 685800"/>
                <a:gd name="connsiteY21" fmla="*/ 104775 h 342900"/>
                <a:gd name="connsiteX22" fmla="*/ 445294 w 685800"/>
                <a:gd name="connsiteY22" fmla="*/ 200025 h 342900"/>
                <a:gd name="connsiteX23" fmla="*/ 95250 w 685800"/>
                <a:gd name="connsiteY23" fmla="*/ 200025 h 342900"/>
                <a:gd name="connsiteX24" fmla="*/ 95250 w 685800"/>
                <a:gd name="connsiteY24" fmla="*/ 180975 h 342900"/>
                <a:gd name="connsiteX25" fmla="*/ 445294 w 685800"/>
                <a:gd name="connsiteY25" fmla="*/ 180975 h 342900"/>
                <a:gd name="connsiteX26" fmla="*/ 597694 w 685800"/>
                <a:gd name="connsiteY26" fmla="*/ 152400 h 342900"/>
                <a:gd name="connsiteX27" fmla="*/ 95250 w 685800"/>
                <a:gd name="connsiteY27" fmla="*/ 152400 h 342900"/>
                <a:gd name="connsiteX28" fmla="*/ 95250 w 685800"/>
                <a:gd name="connsiteY28" fmla="*/ 133350 h 342900"/>
                <a:gd name="connsiteX29" fmla="*/ 597694 w 685800"/>
                <a:gd name="connsiteY29" fmla="*/ 133350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85800" h="342900">
                  <a:moveTo>
                    <a:pt x="654844" y="0"/>
                  </a:moveTo>
                  <a:lnTo>
                    <a:pt x="38100" y="0"/>
                  </a:lnTo>
                  <a:cubicBezTo>
                    <a:pt x="17058" y="0"/>
                    <a:pt x="0" y="17058"/>
                    <a:pt x="0" y="38100"/>
                  </a:cubicBezTo>
                  <a:lnTo>
                    <a:pt x="0" y="247650"/>
                  </a:lnTo>
                  <a:cubicBezTo>
                    <a:pt x="0" y="268692"/>
                    <a:pt x="17058" y="285750"/>
                    <a:pt x="38100" y="285750"/>
                  </a:cubicBezTo>
                  <a:lnTo>
                    <a:pt x="178594" y="285750"/>
                  </a:lnTo>
                  <a:lnTo>
                    <a:pt x="178594" y="342900"/>
                  </a:lnTo>
                  <a:lnTo>
                    <a:pt x="238601" y="285750"/>
                  </a:lnTo>
                  <a:lnTo>
                    <a:pt x="303371" y="285750"/>
                  </a:lnTo>
                  <a:lnTo>
                    <a:pt x="340519" y="342900"/>
                  </a:lnTo>
                  <a:lnTo>
                    <a:pt x="374809" y="285750"/>
                  </a:lnTo>
                  <a:lnTo>
                    <a:pt x="442436" y="285750"/>
                  </a:lnTo>
                  <a:lnTo>
                    <a:pt x="502444" y="342900"/>
                  </a:lnTo>
                  <a:lnTo>
                    <a:pt x="502444" y="285750"/>
                  </a:lnTo>
                  <a:lnTo>
                    <a:pt x="654844" y="285750"/>
                  </a:lnTo>
                  <a:cubicBezTo>
                    <a:pt x="675885" y="285750"/>
                    <a:pt x="692944" y="268692"/>
                    <a:pt x="692944" y="247650"/>
                  </a:cubicBezTo>
                  <a:lnTo>
                    <a:pt x="692944" y="38100"/>
                  </a:lnTo>
                  <a:cubicBezTo>
                    <a:pt x="692944" y="17058"/>
                    <a:pt x="675885" y="0"/>
                    <a:pt x="654844" y="0"/>
                  </a:cubicBezTo>
                  <a:close/>
                  <a:moveTo>
                    <a:pt x="95250" y="85725"/>
                  </a:moveTo>
                  <a:lnTo>
                    <a:pt x="540544" y="85725"/>
                  </a:lnTo>
                  <a:lnTo>
                    <a:pt x="540544" y="104775"/>
                  </a:lnTo>
                  <a:lnTo>
                    <a:pt x="95250" y="104775"/>
                  </a:lnTo>
                  <a:close/>
                  <a:moveTo>
                    <a:pt x="445294" y="200025"/>
                  </a:moveTo>
                  <a:lnTo>
                    <a:pt x="95250" y="200025"/>
                  </a:lnTo>
                  <a:lnTo>
                    <a:pt x="95250" y="180975"/>
                  </a:lnTo>
                  <a:lnTo>
                    <a:pt x="445294" y="180975"/>
                  </a:lnTo>
                  <a:close/>
                  <a:moveTo>
                    <a:pt x="597694" y="152400"/>
                  </a:moveTo>
                  <a:lnTo>
                    <a:pt x="95250" y="152400"/>
                  </a:lnTo>
                  <a:lnTo>
                    <a:pt x="95250" y="133350"/>
                  </a:lnTo>
                  <a:lnTo>
                    <a:pt x="597694" y="13335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grpSp>
    </p:spTree>
    <p:extLst>
      <p:ext uri="{BB962C8B-B14F-4D97-AF65-F5344CB8AC3E}">
        <p14:creationId xmlns:p14="http://schemas.microsoft.com/office/powerpoint/2010/main" val="28228963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6E0231-7B5D-32FE-55CF-FBB2D50E5748}"/>
              </a:ext>
            </a:extLst>
          </p:cNvPr>
          <p:cNvSpPr>
            <a:spLocks noGrp="1"/>
          </p:cNvSpPr>
          <p:nvPr>
            <p:ph idx="1"/>
          </p:nvPr>
        </p:nvSpPr>
        <p:spPr/>
        <p:txBody>
          <a:bodyPr/>
          <a:lstStyle/>
          <a:p>
            <a:endParaRPr lang="en-GB" dirty="0"/>
          </a:p>
        </p:txBody>
      </p:sp>
      <p:pic>
        <p:nvPicPr>
          <p:cNvPr id="2050" name="Picture 2">
            <a:extLst>
              <a:ext uri="{FF2B5EF4-FFF2-40B4-BE49-F238E27FC236}">
                <a16:creationId xmlns:a16="http://schemas.microsoft.com/office/drawing/2014/main" id="{AFF13924-64E0-7F80-2B98-B0E7226D1E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771" y="476250"/>
            <a:ext cx="8604458" cy="631067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Business Psychology Consultants - Work Psychology Group">
            <a:extLst>
              <a:ext uri="{FF2B5EF4-FFF2-40B4-BE49-F238E27FC236}">
                <a16:creationId xmlns:a16="http://schemas.microsoft.com/office/drawing/2014/main" id="{33B0E6E5-B989-47AD-CA37-833F26BC3DC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6087" y="6090231"/>
            <a:ext cx="2400560" cy="4311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81257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powerpoint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6cfcca1-e542-4c66-8fa2-1372e7322787" xsi:nil="true"/>
    <lcf76f155ced4ddcb4097134ff3c332f xmlns="2eee3105-a21d-4fd6-b6cd-a40570c9e3f1">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547B90047FB6B47A91D173FFAC1DD50" ma:contentTypeVersion="16" ma:contentTypeDescription="Create a new document." ma:contentTypeScope="" ma:versionID="e10b77aa16cf3d87d01d7f7201b5811c">
  <xsd:schema xmlns:xsd="http://www.w3.org/2001/XMLSchema" xmlns:xs="http://www.w3.org/2001/XMLSchema" xmlns:p="http://schemas.microsoft.com/office/2006/metadata/properties" xmlns:ns2="2eee3105-a21d-4fd6-b6cd-a40570c9e3f1" xmlns:ns3="c6cfcca1-e542-4c66-8fa2-1372e7322787" targetNamespace="http://schemas.microsoft.com/office/2006/metadata/properties" ma:root="true" ma:fieldsID="8830bc0b593821699b38cb6f8eef13ca" ns2:_="" ns3:_="">
    <xsd:import namespace="2eee3105-a21d-4fd6-b6cd-a40570c9e3f1"/>
    <xsd:import namespace="c6cfcca1-e542-4c66-8fa2-1372e732278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ee3105-a21d-4fd6-b6cd-a40570c9e3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2b5e471e-86a7-4573-b003-24887ebde44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6cfcca1-e542-4c66-8fa2-1372e7322787"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0c78d582-6917-487f-b0f7-afe71341c93c}" ma:internalName="TaxCatchAll" ma:showField="CatchAllData" ma:web="c6cfcca1-e542-4c66-8fa2-1372e732278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A0B1F5A-C131-44A0-BBD1-C2EFAD663C58}">
  <ds:schemaRefs>
    <ds:schemaRef ds:uri="625cb00d-a4b1-48ed-b8cf-d37199c17489"/>
    <ds:schemaRef ds:uri="http://schemas.microsoft.com/office/2006/metadata/properties"/>
    <ds:schemaRef ds:uri="http://schemas.microsoft.com/office/2006/documentManagement/types"/>
    <ds:schemaRef ds:uri="5345724d-191f-4e9e-ab49-af090cf7aa5d"/>
    <ds:schemaRef ds:uri="http://purl.org/dc/elements/1.1/"/>
    <ds:schemaRef ds:uri="http://purl.org/dc/dcmitype/"/>
    <ds:schemaRef ds:uri="http://schemas.openxmlformats.org/package/2006/metadata/core-properties"/>
    <ds:schemaRef ds:uri="http://schemas.microsoft.com/office/infopath/2007/PartnerControls"/>
    <ds:schemaRef ds:uri="http://www.w3.org/XML/1998/namespace"/>
    <ds:schemaRef ds:uri="http://purl.org/dc/terms/"/>
  </ds:schemaRefs>
</ds:datastoreItem>
</file>

<file path=customXml/itemProps2.xml><?xml version="1.0" encoding="utf-8"?>
<ds:datastoreItem xmlns:ds="http://schemas.openxmlformats.org/officeDocument/2006/customXml" ds:itemID="{E179E0C3-6EFC-44F1-BDFE-AB129B114D13}">
  <ds:schemaRefs>
    <ds:schemaRef ds:uri="http://schemas.microsoft.com/sharepoint/v3/contenttype/forms"/>
  </ds:schemaRefs>
</ds:datastoreItem>
</file>

<file path=customXml/itemProps3.xml><?xml version="1.0" encoding="utf-8"?>
<ds:datastoreItem xmlns:ds="http://schemas.openxmlformats.org/officeDocument/2006/customXml" ds:itemID="{7537259F-3D0F-4EC5-80DC-2895BBEE3110}"/>
</file>

<file path=docProps/app.xml><?xml version="1.0" encoding="utf-8"?>
<Properties xmlns="http://schemas.openxmlformats.org/officeDocument/2006/extended-properties" xmlns:vt="http://schemas.openxmlformats.org/officeDocument/2006/docPropsVTypes">
  <Template>powerpoint theme</Template>
  <TotalTime>0</TotalTime>
  <Words>3579</Words>
  <Application>Microsoft Office PowerPoint</Application>
  <PresentationFormat>On-screen Show (4:3)</PresentationFormat>
  <Paragraphs>225</Paragraphs>
  <Slides>27</Slides>
  <Notes>27</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powerpoint theme</vt:lpstr>
      <vt:lpstr>Closing the Differential Attainment Gap: Factors associated with an absence of an ethnic attainment gap in post-graduate specialty training</vt:lpstr>
      <vt:lpstr>Acknowledgments</vt:lpstr>
      <vt:lpstr>What is Differential Attainment (DA)?</vt:lpstr>
      <vt:lpstr>PowerPoint Presentation</vt:lpstr>
      <vt:lpstr>PowerPoint Presentation</vt:lpstr>
      <vt:lpstr>What supported your success in training?” A qualitative exploration of the factors associated with an absence of an ethnic attainment gap in post-graduate specialty training</vt:lpstr>
      <vt:lpstr>PowerPoint Presentation</vt:lpstr>
      <vt:lpstr>Research Methodology</vt:lpstr>
      <vt:lpstr>PowerPoint Presentation</vt:lpstr>
      <vt:lpstr>High Level Findings</vt:lpstr>
      <vt:lpstr>Success Factor 1: An inclusive workplace that values diversity </vt:lpstr>
      <vt:lpstr>Success Factor 2: Treating learners as individuals </vt:lpstr>
      <vt:lpstr>Success Factor 3: Working with inspirational senior colleagues </vt:lpstr>
      <vt:lpstr>Success Factor 4: The supportive trainer or supervisor</vt:lpstr>
      <vt:lpstr>Success Factor 5: Having the support and validation of peers</vt:lpstr>
      <vt:lpstr>Success Factor 6: Working arrangements that facilitate learning</vt:lpstr>
      <vt:lpstr>Success Factor 7: Maximising the value of learning</vt:lpstr>
      <vt:lpstr>Success Factor 8: Gaining clarity, certainty and support for career choices</vt:lpstr>
      <vt:lpstr>Success Factor 9: Support to pass exams or deal with exam failure</vt:lpstr>
      <vt:lpstr>Success Factor 10: Personal motivation and drive</vt:lpstr>
      <vt:lpstr>Results: What helps trainees succeed?</vt:lpstr>
      <vt:lpstr>Application in Practice in Wessex</vt:lpstr>
      <vt:lpstr>PowerPoint Presentation</vt:lpstr>
      <vt:lpstr>Report and resources</vt:lpstr>
      <vt:lpstr>PowerPoint Presentation</vt:lpstr>
      <vt:lpstr>Take Home Messages</vt:lpstr>
      <vt:lpstr>  Thank You &amp; Questions?    J.buxton@workpsychologygroup.com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Victoria Roe</dc:creator>
  <cp:lastModifiedBy>Jordan Buxton</cp:lastModifiedBy>
  <cp:revision>6</cp:revision>
  <dcterms:created xsi:type="dcterms:W3CDTF">2011-10-05T13:07:24Z</dcterms:created>
  <dcterms:modified xsi:type="dcterms:W3CDTF">2023-03-08T20:11:39Z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0x0101009547B90047FB6B47A91D173FFAC1DD50</vt:lpwstr>
  </property>
  <property fmtid="{D5CDD505-2E9C-101B-9397-08002B2CF9AE}" pid="3" name="MediaServiceImageTags">
    <vt:lpwstr/>
  </property>
</Properties>
</file>